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69" r:id="rId4"/>
    <p:sldId id="260" r:id="rId5"/>
    <p:sldId id="261" r:id="rId6"/>
    <p:sldId id="264" r:id="rId7"/>
    <p:sldId id="265" r:id="rId8"/>
    <p:sldId id="266" r:id="rId9"/>
    <p:sldId id="267" r:id="rId10"/>
    <p:sldId id="268" r:id="rId11"/>
    <p:sldId id="272" r:id="rId12"/>
    <p:sldId id="262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8" autoAdjust="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E765A-06D9-41B4-A8BE-52B04F770F1E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64361-714B-431C-B0C3-8853D16B6D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534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64361-714B-431C-B0C3-8853D16B6D3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A8650-BF3B-4F63-B595-DC8F18FB0FA8}" type="datetime1">
              <a:rPr lang="ru-RU" smtClean="0"/>
              <a:pPr/>
              <a:t>11.03.2016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2266-9CC0-4A1A-922F-04848B8C8F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advClick="0" advTm="5000"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AF14-F5E6-4D0F-9821-DE4A2F3A7FDE}" type="datetime1">
              <a:rPr lang="ru-RU" smtClean="0"/>
              <a:pPr/>
              <a:t>11.03.2016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2266-9CC0-4A1A-922F-04848B8C8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4983-2DAA-4997-B519-C4957E89BC88}" type="datetime1">
              <a:rPr lang="ru-RU" smtClean="0"/>
              <a:pPr/>
              <a:t>11.03.2016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2266-9CC0-4A1A-922F-04848B8C8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9AF8-C3B2-4C0F-BCD9-0C109F0EFE49}" type="datetime1">
              <a:rPr lang="ru-RU" smtClean="0"/>
              <a:pPr/>
              <a:t>11.03.2016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2266-9CC0-4A1A-922F-04848B8C8F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advClick="0" advTm="5000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247DE-9633-4EDF-B38C-5FB0319C479D}" type="datetime1">
              <a:rPr lang="ru-RU" smtClean="0"/>
              <a:pPr/>
              <a:t>11.03.2016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2266-9CC0-4A1A-922F-04848B8C8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110DA-40C6-4A70-BACD-8D8342C0B9BF}" type="datetime1">
              <a:rPr lang="ru-RU" smtClean="0"/>
              <a:pPr/>
              <a:t>11.03.2016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2266-9CC0-4A1A-922F-04848B8C8F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advClick="0" advTm="5000"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004AD-DEAD-423D-BBC6-FC77A10E29A4}" type="datetime1">
              <a:rPr lang="ru-RU" smtClean="0"/>
              <a:pPr/>
              <a:t>11.03.2016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2266-9CC0-4A1A-922F-04848B8C8F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advClick="0" advTm="5000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844EB-17CD-40E6-88D5-1E5B36989037}" type="datetime1">
              <a:rPr lang="ru-RU" smtClean="0"/>
              <a:pPr/>
              <a:t>11.03.2016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2266-9CC0-4A1A-922F-04848B8C8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F8E11-BB1B-4D97-B123-776C62DD07E7}" type="datetime1">
              <a:rPr lang="ru-RU" smtClean="0"/>
              <a:pPr/>
              <a:t>11.03.2016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2266-9CC0-4A1A-922F-04848B8C8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E2FD-AFB6-4AC8-91F3-1D20519B0EFF}" type="datetime1">
              <a:rPr lang="ru-RU" smtClean="0"/>
              <a:pPr/>
              <a:t>11.03.2016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2266-9CC0-4A1A-922F-04848B8C8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996C-A197-44C9-995F-94AAAA315D67}" type="datetime1">
              <a:rPr lang="ru-RU" smtClean="0"/>
              <a:pPr/>
              <a:t>11.03.2016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2266-9CC0-4A1A-922F-04848B8C8F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advClick="0" advTm="5000"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CF98EDD-A14C-45A8-AA7B-F9DDE4C7D781}" type="datetime1">
              <a:rPr lang="ru-RU" smtClean="0"/>
              <a:pPr/>
              <a:t>11.03.2016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9E52266-9CC0-4A1A-922F-04848B8C8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5000">
    <p:wedge/>
  </p:transition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8236" y="404664"/>
            <a:ext cx="612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№2 «ОГОНЁК»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5656" y="1895316"/>
            <a:ext cx="547260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Практико-ориентированный проект по теме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«Всемирный день Земли и водных ресурсов»</a:t>
            </a:r>
            <a:endParaRPr lang="ru-RU" sz="36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14744" y="4143380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выполнили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Косоногова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Д. В.                      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Елисеева  О. Н.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79214" y="645084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2016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6261906"/>
      </p:ext>
    </p:extLst>
  </p:cSld>
  <p:clrMapOvr>
    <a:masterClrMapping/>
  </p:clrMapOvr>
  <p:transition advClick="0" advTm="5000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2266-9CC0-4A1A-922F-04848B8C8FAC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57224" y="357166"/>
            <a:ext cx="806489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ходе работы над проектами </a:t>
            </a: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используются различные </a:t>
            </a:r>
            <a:r>
              <a:rPr lang="ru-RU" sz="4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виды детской </a:t>
            </a: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деятельности:</a:t>
            </a:r>
          </a:p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Элементарные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опыты и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эксперименты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Игры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игровые обучающие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ситуации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Экологические акции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Исследования 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музейной экспозиции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«Вода-волшебница»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Чтение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художественной и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научно-популярной литературы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Наблюдения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Досуги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развлечения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Продуктивная деятельность(плакаты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макеты,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экологические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знаки, рисунки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т.д.)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90176"/>
      </p:ext>
    </p:extLst>
  </p:cSld>
  <p:clrMapOvr>
    <a:masterClrMapping/>
  </p:clrMapOvr>
  <p:transition advClick="0" advTm="5000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2266-9CC0-4A1A-922F-04848B8C8FAC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600075"/>
            <a:ext cx="8643998" cy="5186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5000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2266-9CC0-4A1A-922F-04848B8C8FAC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619672" y="692696"/>
            <a:ext cx="5976664" cy="707886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40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124744"/>
            <a:ext cx="799288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Масленникова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О.М., Филиппенко А.А. «Экологические проекты в детском саду». Волгоград,  Учитель, 2009 г.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Крылова С.В.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Здоровьесберегающее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пространство в детском саду» (проектирование, тренинги, модели занятий).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Волгоград, Учитель, 2008 г.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Аксенова З.Ф. «Войди в природу другом. Экологическое воспитание дошкольников». М.; ТЦ Сфера, 2008г.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Дик Н.Ф. «Развивающие занятия по экологии для дошкольников».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ООО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Тид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«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Русское слово – РС», 2006 г.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Горькова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Л.Г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., Кочергина А.В., Обухова Л.А. «Сценарии занятий по экологическому воспитанию дошкольников». М.; ВАКО, 2005г.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Николаева С.Н. «Методика экологического воспитания в детском саду». М.; Просвещение, 2006г.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Гальцова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Е.А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«Театрализованные и игровые занятия с детьми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03883"/>
      </p:ext>
    </p:extLst>
  </p:cSld>
  <p:clrMapOvr>
    <a:masterClrMapping/>
  </p:clrMapOvr>
  <p:transition advClick="0" advTm="5000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2266-9CC0-4A1A-922F-04848B8C8FAC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079612" y="714356"/>
            <a:ext cx="7272808" cy="71438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40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3" descr="d531a990512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9612" y="1412776"/>
            <a:ext cx="7272808" cy="46085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38237974"/>
      </p:ext>
    </p:extLst>
  </p:cSld>
  <p:clrMapOvr>
    <a:masterClrMapping/>
  </p:clrMapOvr>
  <p:transition advClick="0" advTm="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9300" y="632882"/>
            <a:ext cx="5328592" cy="707886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sz="40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2266-9CC0-4A1A-922F-04848B8C8FAC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91580" y="1402777"/>
            <a:ext cx="788487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Всемирный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день Земли отмечается ежегодно в день весеннего равноденствия, 21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марта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России этот праздник официально отмечается с 1988 года. Целью этой всемирной акции является привлечение внимания всех жителей планеты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к экологическим проблемам , бережному отношению к богатствам земли. Одно из главных богатств земли – Вода.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Вода играет огромную роль в нашей жизни, она постоянная наша спутница.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22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марта является уникальной возможностью напомнить человечеству о чрезвычайной важности водных ресурсов для окружающей среды, жизни, здоровья и безопасности человека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«Вода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у тебя нет ни вкуса, ни цвета, ни запаха, тебя невозможно описать, тобой наслаждаются, не ведая, что ты такое. Нельзя сказать, что ты необходима для жизни: ты — сама жизнь. Ты наполняешь нас радостью, которую не объяснить нашими чувствами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.»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Сент-Экзюпери</a:t>
            </a:r>
          </a:p>
        </p:txBody>
      </p:sp>
    </p:spTree>
    <p:extLst>
      <p:ext uri="{BB962C8B-B14F-4D97-AF65-F5344CB8AC3E}">
        <p14:creationId xmlns:p14="http://schemas.microsoft.com/office/powerpoint/2010/main" val="1254245929"/>
      </p:ext>
    </p:extLst>
  </p:cSld>
  <p:clrMapOvr>
    <a:masterClrMapping/>
  </p:clrMapOvr>
  <p:transition advClick="0" advTm="5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2266-9CC0-4A1A-922F-04848B8C8FAC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1357298"/>
            <a:ext cx="750099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Всем известно, что без воды нет жизни, но не каждый из нас задумывается, что ее ресурсы небезграничны, что наше здоровье напрямую зависит от ее качества.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Тут и там дети видят примеры расточительного и бездумного отношения к воде окружающих их взрослых и невольно воспринимают их стиль жизни.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Поэтому с самых юных лет необходимо прививать подрастающему поколению бережное отношение к воде, к природе , к животным, к друг другу.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не стоит это откладывать на завтра, оно может не наступить.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0232" y="500042"/>
            <a:ext cx="5857916" cy="1000132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Проблема</a:t>
            </a:r>
            <a:endParaRPr lang="ru-RU" sz="40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500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618053"/>
            <a:ext cx="4680520" cy="707886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Цель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40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2266-9CC0-4A1A-922F-04848B8C8FAC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195736" y="31409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1325939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детей осознанного, бережного отношения к воде, как к важному природному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ресурсу.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1840" y="2526268"/>
            <a:ext cx="3312368" cy="707886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40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3608" y="3467483"/>
            <a:ext cx="77048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Стимулировать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детей процессы познания и вовлекать их в совместную исследовательскую деятельность.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Уточнить и расширить представление детей о воде как среде обитания для животных, птиц, растений.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Развивать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любознательность и познавательную активность.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Воспитывать бережное отношение к природным ресурсам.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Повысить воспитательную компетентность родителей в экологическом образовании дошкольников.</a:t>
            </a:r>
          </a:p>
        </p:txBody>
      </p:sp>
    </p:spTree>
    <p:extLst>
      <p:ext uri="{BB962C8B-B14F-4D97-AF65-F5344CB8AC3E}">
        <p14:creationId xmlns:p14="http://schemas.microsoft.com/office/powerpoint/2010/main" val="506897878"/>
      </p:ext>
    </p:extLst>
  </p:cSld>
  <p:clrMapOvr>
    <a:masterClrMapping/>
  </p:clrMapOvr>
  <p:transition advClick="0" advTm="5000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2266-9CC0-4A1A-922F-04848B8C8FAC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763688" y="502069"/>
            <a:ext cx="6120680" cy="707886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Деятельный подход:</a:t>
            </a:r>
            <a:endParaRPr lang="ru-RU" sz="40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209955"/>
            <a:ext cx="784887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lnSpc>
                <a:spcPct val="90000"/>
              </a:lnSpc>
              <a:spcBef>
                <a:spcPct val="10000"/>
              </a:spcBef>
              <a:buFontTx/>
              <a:buAutoNum type="arabicPeriod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детей сформируются начальные представления о воде, как источнике жизни живых организмов.</a:t>
            </a:r>
          </a:p>
          <a:p>
            <a:pPr marL="609600" indent="-609600">
              <a:lnSpc>
                <a:spcPct val="90000"/>
              </a:lnSpc>
              <a:spcBef>
                <a:spcPct val="10000"/>
              </a:spcBef>
              <a:buFontTx/>
              <a:buAutoNum type="arabicPeriod"/>
            </a:pP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spcBef>
                <a:spcPct val="10000"/>
              </a:spcBef>
              <a:buFontTx/>
              <a:buAutoNum type="arabicPeriod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Дети приобретут экологически ценный опыт поведения и деятельности в природе.</a:t>
            </a:r>
          </a:p>
          <a:p>
            <a:pPr marL="609600" indent="-609600">
              <a:lnSpc>
                <a:spcPct val="90000"/>
              </a:lnSpc>
              <a:spcBef>
                <a:spcPct val="10000"/>
              </a:spcBef>
              <a:buFontTx/>
              <a:buAutoNum type="arabicPeriod"/>
            </a:pP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spcBef>
                <a:spcPct val="10000"/>
              </a:spcBef>
              <a:buFontTx/>
              <a:buAutoNum type="arabicPeriod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детей появятся исследовательские умения, соответствующие возрасту (будут задавать вопросы природоведческого характера, устанавливать причинно-следственные связи, появится потребность получить экспериментальным путем, научаться фиксировать наблюдения, используя схемы-модели).</a:t>
            </a:r>
          </a:p>
          <a:p>
            <a:pPr marL="609600" indent="-609600">
              <a:lnSpc>
                <a:spcPct val="90000"/>
              </a:lnSpc>
              <a:spcBef>
                <a:spcPct val="10000"/>
              </a:spcBef>
              <a:buFontTx/>
              <a:buAutoNum type="arabicPeriod"/>
            </a:pP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spcBef>
                <a:spcPct val="10000"/>
              </a:spcBef>
              <a:buFontTx/>
              <a:buAutoNum type="arabicPeriod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Повысится воспитательная компетентность родителей в экологическом образовании дошкольников.</a:t>
            </a:r>
          </a:p>
        </p:txBody>
      </p:sp>
    </p:spTree>
    <p:extLst>
      <p:ext uri="{BB962C8B-B14F-4D97-AF65-F5344CB8AC3E}">
        <p14:creationId xmlns:p14="http://schemas.microsoft.com/office/powerpoint/2010/main" val="1298910376"/>
      </p:ext>
    </p:extLst>
  </p:cSld>
  <p:clrMapOvr>
    <a:masterClrMapping/>
  </p:clrMapOvr>
  <p:transition advClick="0" advTm="5000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2266-9CC0-4A1A-922F-04848B8C8FAC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187624" y="332656"/>
            <a:ext cx="6768752" cy="707886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GB" sz="4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4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этап. Подготовительный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7624" y="714356"/>
            <a:ext cx="6912768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>
              <a:lnSpc>
                <a:spcPct val="90000"/>
              </a:lnSpc>
            </a:pPr>
            <a:endParaRPr lang="ru-RU" sz="2400" b="1" u="sng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Обогатить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предметно-экологическую среду в группе для реализации проекта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Вовлечь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родителей в проектную деятельность, определить роль родителей в данном проекте.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35696" y="3143248"/>
            <a:ext cx="5904656" cy="92869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ru-RU" sz="4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Формы работы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3608" y="3645024"/>
            <a:ext cx="74168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Подбор оборудования для экспериментальной деятельности, разработка картотеки игр с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водой, оформление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дидактических игр природоведческого характера, подбор детских литературных произведений, видеозаписей, мультфильмов, иллюстраций о неживой природе. 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Родительское собрание.</a:t>
            </a:r>
          </a:p>
        </p:txBody>
      </p:sp>
    </p:spTree>
    <p:extLst>
      <p:ext uri="{BB962C8B-B14F-4D97-AF65-F5344CB8AC3E}">
        <p14:creationId xmlns:p14="http://schemas.microsoft.com/office/powerpoint/2010/main" val="3702766284"/>
      </p:ext>
    </p:extLst>
  </p:cSld>
  <p:clrMapOvr>
    <a:masterClrMapping/>
  </p:clrMapOvr>
  <p:transition advClick="0" advTm="5000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2266-9CC0-4A1A-922F-04848B8C8FAC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907704" y="642918"/>
            <a:ext cx="6192688" cy="1000132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GB" sz="4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4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этап. </a:t>
            </a: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Основной</a:t>
            </a:r>
            <a:endParaRPr lang="ru-RU" sz="40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1484784"/>
            <a:ext cx="7056784" cy="3834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lnSpc>
                <a:spcPct val="80000"/>
              </a:lnSpc>
            </a:pPr>
            <a:r>
              <a:rPr lang="ru-RU" sz="2400" b="1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4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609600" indent="-609600">
              <a:lnSpc>
                <a:spcPct val="80000"/>
              </a:lnSpc>
            </a:pPr>
            <a:endParaRPr lang="ru-RU" sz="2000" b="1" u="sng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</a:pPr>
            <a:endParaRPr lang="ru-RU" sz="2000" b="1" u="sng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Уточнить и расширить представление о воде как среде обитания для животных, птиц, растений.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Закрепить значение воды в нашей жизни, показать в каком виде она существует, разнообразие состояний воды.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Формировать навыки ухода за растениями, рыбками в эколого-познавательном центре.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Развивать любознательность, познавательную активность, интерес к экспериментированию.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Воспитывать осознанно-правильное отношение к природным ресурсам.</a:t>
            </a:r>
          </a:p>
          <a:p>
            <a:pPr marL="609600" indent="-609600">
              <a:lnSpc>
                <a:spcPct val="80000"/>
              </a:lnSpc>
            </a:pP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348526"/>
      </p:ext>
    </p:extLst>
  </p:cSld>
  <p:clrMapOvr>
    <a:masterClrMapping/>
  </p:clrMapOvr>
  <p:transition advClick="0" advTm="5000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2266-9CC0-4A1A-922F-04848B8C8FAC}" type="slidenum">
              <a:rPr lang="ru-RU" smtClean="0"/>
              <a:pPr/>
              <a:t>8</a:t>
            </a:fld>
            <a:endParaRPr lang="ru-RU"/>
          </a:p>
        </p:txBody>
      </p:sp>
      <p:grpSp>
        <p:nvGrpSpPr>
          <p:cNvPr id="3" name="Diagram 5"/>
          <p:cNvGrpSpPr>
            <a:grpSpLocks noChangeAspect="1"/>
          </p:cNvGrpSpPr>
          <p:nvPr/>
        </p:nvGrpSpPr>
        <p:grpSpPr bwMode="auto">
          <a:xfrm>
            <a:off x="233400" y="163561"/>
            <a:ext cx="8910600" cy="6530878"/>
            <a:chOff x="1502" y="775"/>
            <a:chExt cx="2715" cy="2715"/>
          </a:xfrm>
        </p:grpSpPr>
        <p:sp>
          <p:nvSpPr>
            <p:cNvPr id="4" name="_s17432"/>
            <p:cNvSpPr>
              <a:spLocks noChangeShapeType="1"/>
            </p:cNvSpPr>
            <p:nvPr/>
          </p:nvSpPr>
          <p:spPr bwMode="auto">
            <a:xfrm flipH="1" flipV="1">
              <a:off x="2379" y="1652"/>
              <a:ext cx="241" cy="241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endParaRPr lang="ru-RU"/>
            </a:p>
          </p:txBody>
        </p:sp>
        <p:sp>
          <p:nvSpPr>
            <p:cNvPr id="5" name="_s17431"/>
            <p:cNvSpPr>
              <a:spLocks noChangeArrowheads="1"/>
            </p:cNvSpPr>
            <p:nvPr/>
          </p:nvSpPr>
          <p:spPr bwMode="auto">
            <a:xfrm>
              <a:off x="1800" y="1073"/>
              <a:ext cx="679" cy="67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r>
                <a:rPr lang="ru-RU" b="1">
                  <a:solidFill>
                    <a:srgbClr val="000066"/>
                  </a:solidFill>
                </a:rPr>
                <a:t>Наблюдения</a:t>
              </a:r>
            </a:p>
          </p:txBody>
        </p:sp>
        <p:sp>
          <p:nvSpPr>
            <p:cNvPr id="6" name="_s17430"/>
            <p:cNvSpPr>
              <a:spLocks noChangeShapeType="1"/>
            </p:cNvSpPr>
            <p:nvPr/>
          </p:nvSpPr>
          <p:spPr bwMode="auto">
            <a:xfrm flipH="1">
              <a:off x="2180" y="2132"/>
              <a:ext cx="341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endParaRPr lang="ru-RU"/>
            </a:p>
          </p:txBody>
        </p:sp>
        <p:sp>
          <p:nvSpPr>
            <p:cNvPr id="7" name="_s17429"/>
            <p:cNvSpPr>
              <a:spLocks noChangeArrowheads="1"/>
            </p:cNvSpPr>
            <p:nvPr/>
          </p:nvSpPr>
          <p:spPr bwMode="auto">
            <a:xfrm>
              <a:off x="1502" y="1793"/>
              <a:ext cx="849" cy="67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r>
                <a:rPr lang="ru-RU" b="1" dirty="0">
                  <a:solidFill>
                    <a:srgbClr val="000066"/>
                  </a:solidFill>
                </a:rPr>
                <a:t>Познавательный</a:t>
              </a:r>
            </a:p>
            <a:p>
              <a:r>
                <a:rPr lang="ru-RU" b="1" dirty="0">
                  <a:solidFill>
                    <a:srgbClr val="000066"/>
                  </a:solidFill>
                </a:rPr>
                <a:t>цикл экологических </a:t>
              </a:r>
            </a:p>
            <a:p>
              <a:r>
                <a:rPr lang="ru-RU" b="1" dirty="0">
                  <a:solidFill>
                    <a:srgbClr val="000066"/>
                  </a:solidFill>
                </a:rPr>
                <a:t>бесед </a:t>
              </a:r>
              <a:r>
                <a:rPr lang="ru-RU" b="1" dirty="0" smtClean="0">
                  <a:solidFill>
                    <a:srgbClr val="000066"/>
                  </a:solidFill>
                </a:rPr>
                <a:t>по теме</a:t>
              </a:r>
              <a:endParaRPr lang="ru-RU" b="1" dirty="0">
                <a:solidFill>
                  <a:srgbClr val="000066"/>
                </a:solidFill>
              </a:endParaRPr>
            </a:p>
          </p:txBody>
        </p:sp>
        <p:sp>
          <p:nvSpPr>
            <p:cNvPr id="8" name="_s17428"/>
            <p:cNvSpPr>
              <a:spLocks noChangeShapeType="1"/>
            </p:cNvSpPr>
            <p:nvPr/>
          </p:nvSpPr>
          <p:spPr bwMode="auto">
            <a:xfrm flipH="1">
              <a:off x="2379" y="2371"/>
              <a:ext cx="241" cy="241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endParaRPr lang="ru-RU"/>
            </a:p>
          </p:txBody>
        </p:sp>
        <p:sp>
          <p:nvSpPr>
            <p:cNvPr id="9" name="_s17427"/>
            <p:cNvSpPr>
              <a:spLocks noChangeArrowheads="1"/>
            </p:cNvSpPr>
            <p:nvPr/>
          </p:nvSpPr>
          <p:spPr bwMode="auto">
            <a:xfrm>
              <a:off x="1800" y="2513"/>
              <a:ext cx="679" cy="67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r>
                <a:rPr lang="ru-RU" b="1">
                  <a:solidFill>
                    <a:srgbClr val="000066"/>
                  </a:solidFill>
                </a:rPr>
                <a:t>Конкурсы</a:t>
              </a:r>
              <a:r>
                <a:rPr lang="ru-RU"/>
                <a:t>,</a:t>
              </a:r>
            </a:p>
            <a:p>
              <a:r>
                <a:rPr lang="ru-RU" b="1">
                  <a:solidFill>
                    <a:srgbClr val="000066"/>
                  </a:solidFill>
                </a:rPr>
                <a:t>выставки</a:t>
              </a:r>
            </a:p>
          </p:txBody>
        </p:sp>
        <p:sp>
          <p:nvSpPr>
            <p:cNvPr id="10" name="_s17426"/>
            <p:cNvSpPr>
              <a:spLocks noChangeShapeType="1"/>
            </p:cNvSpPr>
            <p:nvPr/>
          </p:nvSpPr>
          <p:spPr bwMode="auto">
            <a:xfrm>
              <a:off x="2859" y="2470"/>
              <a:ext cx="0" cy="341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endParaRPr lang="ru-RU"/>
            </a:p>
          </p:txBody>
        </p:sp>
        <p:sp>
          <p:nvSpPr>
            <p:cNvPr id="11" name="_s17425"/>
            <p:cNvSpPr>
              <a:spLocks noChangeArrowheads="1"/>
            </p:cNvSpPr>
            <p:nvPr/>
          </p:nvSpPr>
          <p:spPr bwMode="auto">
            <a:xfrm>
              <a:off x="2520" y="2811"/>
              <a:ext cx="679" cy="67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/>
              <a:r>
                <a:rPr lang="ru-RU" b="1" dirty="0">
                  <a:solidFill>
                    <a:srgbClr val="000066"/>
                  </a:solidFill>
                </a:rPr>
                <a:t>Экспериментальная</a:t>
              </a:r>
              <a:r>
                <a:rPr lang="ru-RU" dirty="0"/>
                <a:t> </a:t>
              </a:r>
            </a:p>
            <a:p>
              <a:pPr algn="ctr"/>
              <a:r>
                <a:rPr lang="ru-RU" b="1" dirty="0">
                  <a:solidFill>
                    <a:srgbClr val="000066"/>
                  </a:solidFill>
                </a:rPr>
                <a:t>деятельность</a:t>
              </a:r>
            </a:p>
          </p:txBody>
        </p:sp>
        <p:sp>
          <p:nvSpPr>
            <p:cNvPr id="12" name="_s17424"/>
            <p:cNvSpPr>
              <a:spLocks noChangeShapeType="1"/>
            </p:cNvSpPr>
            <p:nvPr/>
          </p:nvSpPr>
          <p:spPr bwMode="auto">
            <a:xfrm>
              <a:off x="3098" y="2371"/>
              <a:ext cx="241" cy="241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endParaRPr lang="ru-RU"/>
            </a:p>
          </p:txBody>
        </p:sp>
        <p:sp>
          <p:nvSpPr>
            <p:cNvPr id="13" name="_s17423"/>
            <p:cNvSpPr>
              <a:spLocks noChangeArrowheads="1"/>
            </p:cNvSpPr>
            <p:nvPr/>
          </p:nvSpPr>
          <p:spPr bwMode="auto">
            <a:xfrm>
              <a:off x="3240" y="2513"/>
              <a:ext cx="679" cy="67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r>
                <a:rPr lang="ru-RU" sz="1600" b="1">
                  <a:solidFill>
                    <a:srgbClr val="000066"/>
                  </a:solidFill>
                </a:rPr>
                <a:t>Организованно-</a:t>
              </a:r>
            </a:p>
            <a:p>
              <a:r>
                <a:rPr lang="ru-RU" sz="1600" b="1">
                  <a:solidFill>
                    <a:srgbClr val="000066"/>
                  </a:solidFill>
                </a:rPr>
                <a:t>образовательная</a:t>
              </a:r>
            </a:p>
            <a:p>
              <a:r>
                <a:rPr lang="ru-RU" sz="1600" b="1">
                  <a:solidFill>
                    <a:srgbClr val="000066"/>
                  </a:solidFill>
                </a:rPr>
                <a:t>деятельность</a:t>
              </a:r>
            </a:p>
            <a:p>
              <a:r>
                <a:rPr lang="ru-RU" sz="1600" b="1">
                  <a:solidFill>
                    <a:srgbClr val="000066"/>
                  </a:solidFill>
                </a:rPr>
                <a:t>детей</a:t>
              </a:r>
            </a:p>
          </p:txBody>
        </p:sp>
        <p:sp>
          <p:nvSpPr>
            <p:cNvPr id="14" name="_s17420"/>
            <p:cNvSpPr>
              <a:spLocks noChangeShapeType="1"/>
            </p:cNvSpPr>
            <p:nvPr/>
          </p:nvSpPr>
          <p:spPr bwMode="auto">
            <a:xfrm>
              <a:off x="3197" y="2132"/>
              <a:ext cx="341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endParaRPr lang="ru-RU"/>
            </a:p>
          </p:txBody>
        </p:sp>
        <p:sp>
          <p:nvSpPr>
            <p:cNvPr id="15" name="_s17419"/>
            <p:cNvSpPr>
              <a:spLocks noChangeArrowheads="1"/>
            </p:cNvSpPr>
            <p:nvPr/>
          </p:nvSpPr>
          <p:spPr bwMode="auto">
            <a:xfrm>
              <a:off x="3538" y="1793"/>
              <a:ext cx="679" cy="67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r>
                <a:rPr lang="ru-RU" b="1">
                  <a:solidFill>
                    <a:srgbClr val="000066"/>
                  </a:solidFill>
                </a:rPr>
                <a:t>Продуктивная</a:t>
              </a:r>
              <a:r>
                <a:rPr lang="ru-RU"/>
                <a:t> </a:t>
              </a:r>
            </a:p>
            <a:p>
              <a:r>
                <a:rPr lang="ru-RU" b="1">
                  <a:solidFill>
                    <a:srgbClr val="000066"/>
                  </a:solidFill>
                </a:rPr>
                <a:t>деятельность</a:t>
              </a:r>
            </a:p>
          </p:txBody>
        </p:sp>
        <p:sp>
          <p:nvSpPr>
            <p:cNvPr id="16" name="_s17418"/>
            <p:cNvSpPr>
              <a:spLocks noChangeShapeType="1"/>
            </p:cNvSpPr>
            <p:nvPr/>
          </p:nvSpPr>
          <p:spPr bwMode="auto">
            <a:xfrm flipV="1">
              <a:off x="3098" y="1652"/>
              <a:ext cx="241" cy="241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endParaRPr lang="ru-RU"/>
            </a:p>
          </p:txBody>
        </p:sp>
        <p:sp>
          <p:nvSpPr>
            <p:cNvPr id="17" name="_s17417"/>
            <p:cNvSpPr>
              <a:spLocks noChangeArrowheads="1"/>
            </p:cNvSpPr>
            <p:nvPr/>
          </p:nvSpPr>
          <p:spPr bwMode="auto">
            <a:xfrm>
              <a:off x="3240" y="1073"/>
              <a:ext cx="679" cy="67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r>
                <a:rPr lang="ru-RU" b="1">
                  <a:solidFill>
                    <a:srgbClr val="000066"/>
                  </a:solidFill>
                </a:rPr>
                <a:t>Трудовая </a:t>
              </a:r>
            </a:p>
            <a:p>
              <a:r>
                <a:rPr lang="ru-RU" b="1">
                  <a:solidFill>
                    <a:srgbClr val="000066"/>
                  </a:solidFill>
                </a:rPr>
                <a:t>деятельность</a:t>
              </a:r>
            </a:p>
          </p:txBody>
        </p:sp>
        <p:sp>
          <p:nvSpPr>
            <p:cNvPr id="18" name="_s17416"/>
            <p:cNvSpPr>
              <a:spLocks noChangeShapeType="1"/>
            </p:cNvSpPr>
            <p:nvPr/>
          </p:nvSpPr>
          <p:spPr bwMode="auto">
            <a:xfrm flipV="1">
              <a:off x="2859" y="1453"/>
              <a:ext cx="0" cy="341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endParaRPr lang="ru-RU"/>
            </a:p>
          </p:txBody>
        </p:sp>
        <p:sp>
          <p:nvSpPr>
            <p:cNvPr id="19" name="_s17415"/>
            <p:cNvSpPr>
              <a:spLocks noChangeArrowheads="1"/>
            </p:cNvSpPr>
            <p:nvPr/>
          </p:nvSpPr>
          <p:spPr bwMode="auto">
            <a:xfrm>
              <a:off x="2520" y="775"/>
              <a:ext cx="679" cy="67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r>
                <a:rPr lang="ru-RU" b="1">
                  <a:solidFill>
                    <a:srgbClr val="000066"/>
                  </a:solidFill>
                </a:rPr>
                <a:t>Дидактические</a:t>
              </a:r>
            </a:p>
            <a:p>
              <a:r>
                <a:rPr lang="ru-RU" b="1">
                  <a:solidFill>
                    <a:srgbClr val="000066"/>
                  </a:solidFill>
                </a:rPr>
                <a:t>игры</a:t>
              </a:r>
            </a:p>
          </p:txBody>
        </p:sp>
        <p:sp>
          <p:nvSpPr>
            <p:cNvPr id="20" name="_s17414"/>
            <p:cNvSpPr>
              <a:spLocks noChangeArrowheads="1"/>
            </p:cNvSpPr>
            <p:nvPr/>
          </p:nvSpPr>
          <p:spPr bwMode="auto">
            <a:xfrm>
              <a:off x="2520" y="1794"/>
              <a:ext cx="679" cy="67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r>
                <a:rPr lang="ru-RU" b="1">
                  <a:solidFill>
                    <a:srgbClr val="000066"/>
                  </a:solidFill>
                </a:rPr>
                <a:t>Формы </a:t>
              </a:r>
            </a:p>
            <a:p>
              <a:r>
                <a:rPr lang="ru-RU" b="1">
                  <a:solidFill>
                    <a:srgbClr val="000066"/>
                  </a:solidFill>
                </a:rPr>
                <a:t>организации</a:t>
              </a:r>
            </a:p>
            <a:p>
              <a:r>
                <a:rPr lang="ru-RU" b="1">
                  <a:solidFill>
                    <a:srgbClr val="000066"/>
                  </a:solidFill>
                </a:rPr>
                <a:t> проекта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0519218"/>
      </p:ext>
    </p:extLst>
  </p:cSld>
  <p:clrMapOvr>
    <a:masterClrMapping/>
  </p:clrMapOvr>
  <p:transition advClick="0" advTm="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2266-9CC0-4A1A-922F-04848B8C8FAC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3" name="AutoShape 2"/>
          <p:cNvSpPr txBox="1">
            <a:spLocks noChangeArrowheads="1"/>
          </p:cNvSpPr>
          <p:nvPr/>
        </p:nvSpPr>
        <p:spPr>
          <a:xfrm>
            <a:off x="683568" y="762000"/>
            <a:ext cx="7859216" cy="1143000"/>
          </a:xfrm>
          <a:prstGeom prst="roundRect">
            <a:avLst>
              <a:gd name="adj" fmla="val 50000"/>
            </a:avLst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endParaRPr lang="ru-RU" sz="40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332656"/>
            <a:ext cx="6120680" cy="707886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GB" sz="4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4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этап. Заключительный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3608" y="1040542"/>
            <a:ext cx="727280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609600" indent="-609600">
              <a:buFont typeface="+mj-lt"/>
              <a:buAutoNum type="arabicPeriod"/>
            </a:pP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Font typeface="+mj-lt"/>
              <a:buAutoNum type="arabicPeriod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Отражать знания в сказках собственного сочинения.</a:t>
            </a:r>
          </a:p>
          <a:p>
            <a:pPr marL="609600" indent="-609600">
              <a:buFont typeface="+mj-lt"/>
              <a:buAutoNum type="arabicPeriod"/>
            </a:pP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Font typeface="+mj-lt"/>
              <a:buAutoNum type="arabicPeriod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Воспитание экологической культуры у детей и взрослых.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63688" y="3500438"/>
            <a:ext cx="5904656" cy="71438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ru-RU" sz="4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Формы работы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43608" y="3848854"/>
            <a:ext cx="72728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Сочинение сказок о воде «Королева – вода».</a:t>
            </a:r>
          </a:p>
          <a:p>
            <a:pPr marL="457200" indent="-457200">
              <a:buFont typeface="+mj-lt"/>
              <a:buAutoNum type="arabicPeriod"/>
            </a:pP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Выставка плакатов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МОУ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«Сохраним воду чистой» .</a:t>
            </a:r>
          </a:p>
          <a:p>
            <a:pPr marL="457200" indent="-457200">
              <a:buFont typeface="+mj-lt"/>
              <a:buAutoNum type="arabicPeriod"/>
            </a:pP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Экологический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праздник «Вода-волшебница».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493965"/>
      </p:ext>
    </p:extLst>
  </p:cSld>
  <p:clrMapOvr>
    <a:masterClrMapping/>
  </p:clrMapOvr>
  <p:transition advClick="0" advTm="5000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316</TotalTime>
  <Words>689</Words>
  <Application>Microsoft Office PowerPoint</Application>
  <PresentationFormat>Экран (4:3)</PresentationFormat>
  <Paragraphs>119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user-3</dc:creator>
  <cp:lastModifiedBy>Зоя</cp:lastModifiedBy>
  <cp:revision>36</cp:revision>
  <dcterms:created xsi:type="dcterms:W3CDTF">2014-03-12T07:05:42Z</dcterms:created>
  <dcterms:modified xsi:type="dcterms:W3CDTF">2016-03-11T05:15:16Z</dcterms:modified>
</cp:coreProperties>
</file>