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sldIdLst>
    <p:sldId id="256" r:id="rId2"/>
    <p:sldId id="276" r:id="rId3"/>
    <p:sldId id="287" r:id="rId4"/>
    <p:sldId id="321" r:id="rId5"/>
    <p:sldId id="273" r:id="rId6"/>
    <p:sldId id="288" r:id="rId7"/>
    <p:sldId id="257" r:id="rId8"/>
    <p:sldId id="289" r:id="rId9"/>
    <p:sldId id="290" r:id="rId10"/>
    <p:sldId id="292" r:id="rId11"/>
    <p:sldId id="293" r:id="rId12"/>
    <p:sldId id="296" r:id="rId13"/>
    <p:sldId id="295" r:id="rId14"/>
    <p:sldId id="311" r:id="rId15"/>
    <p:sldId id="271" r:id="rId16"/>
    <p:sldId id="310" r:id="rId17"/>
    <p:sldId id="322" r:id="rId18"/>
    <p:sldId id="323" r:id="rId19"/>
    <p:sldId id="324" r:id="rId20"/>
    <p:sldId id="325" r:id="rId21"/>
    <p:sldId id="326" r:id="rId22"/>
    <p:sldId id="327" r:id="rId23"/>
    <p:sldId id="328" r:id="rId24"/>
    <p:sldId id="329" r:id="rId25"/>
    <p:sldId id="330" r:id="rId2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33FF"/>
    <a:srgbClr val="990099"/>
    <a:srgbClr val="FFFF99"/>
    <a:srgbClr val="FFCC00"/>
    <a:srgbClr val="FF9933"/>
    <a:srgbClr val="FFCCFF"/>
    <a:srgbClr val="92D050"/>
    <a:srgbClr val="D600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 autoAdjust="0"/>
    <p:restoredTop sz="94849" autoAdjust="0"/>
  </p:normalViewPr>
  <p:slideViewPr>
    <p:cSldViewPr>
      <p:cViewPr>
        <p:scale>
          <a:sx n="90" d="100"/>
          <a:sy n="90" d="100"/>
        </p:scale>
        <p:origin x="-582" y="6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F092B891-9C77-4BFD-86EF-142A9E0D6000}" type="datetimeFigureOut">
              <a:rPr lang="ru-RU"/>
              <a:pPr>
                <a:defRPr/>
              </a:pPr>
              <a:t>12.07.2015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5F9B9C71-5E9A-45A3-88B5-BFEA3C78D4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405146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9B9C71-5E9A-45A3-88B5-BFEA3C78D466}" type="slidenum">
              <a:rPr lang="ru-RU" smtClean="0"/>
              <a:pPr>
                <a:defRPr/>
              </a:pPr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49130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A2715C-B730-4227-ADB0-59982DABD2DD}" type="datetimeFigureOut">
              <a:rPr lang="ru-RU"/>
              <a:pPr>
                <a:defRPr/>
              </a:pPr>
              <a:t>12.07.2015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BEF772-C196-43FF-B0D7-3F350B3957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92383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381B37-22C9-41D1-9F98-849B818A2335}" type="datetimeFigureOut">
              <a:rPr lang="ru-RU"/>
              <a:pPr>
                <a:defRPr/>
              </a:pPr>
              <a:t>12.07.2015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E0CAA2-90A9-4BB4-8621-8AB63FADFF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12075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37D8E2-C8C9-4BBB-B5B5-C26C5152B8FC}" type="datetimeFigureOut">
              <a:rPr lang="ru-RU"/>
              <a:pPr>
                <a:defRPr/>
              </a:pPr>
              <a:t>12.07.2015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B44C43-EA76-477C-A2F7-EA71AB9CD3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62751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27C456-C28D-4CEF-8100-3391BD1CD38A}" type="datetimeFigureOut">
              <a:rPr lang="ru-RU"/>
              <a:pPr>
                <a:defRPr/>
              </a:pPr>
              <a:t>12.07.2015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1C5086-6675-416C-83DE-869CA7DBA2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00016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2C4DED-70DC-4803-A5FF-22F4CF345597}" type="datetimeFigureOut">
              <a:rPr lang="ru-RU"/>
              <a:pPr>
                <a:defRPr/>
              </a:pPr>
              <a:t>12.07.2015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A042D1-4C97-4049-B737-36A71F3AA6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33034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A2AFC1-B32D-4CE5-8825-DD70BC45B5C4}" type="datetimeFigureOut">
              <a:rPr lang="ru-RU"/>
              <a:pPr>
                <a:defRPr/>
              </a:pPr>
              <a:t>12.07.2015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ACE09B-0733-4484-ADEC-0360E90E6D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84319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4D0847-3F3D-40F6-83D3-0A3AB36196A4}" type="datetimeFigureOut">
              <a:rPr lang="ru-RU"/>
              <a:pPr>
                <a:defRPr/>
              </a:pPr>
              <a:t>12.07.2015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5415D9-A560-40C0-A6D7-954FF60DF7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76699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BB8DA1-EDC3-4B41-A266-A7B9FCA96E8E}" type="datetimeFigureOut">
              <a:rPr lang="ru-RU"/>
              <a:pPr>
                <a:defRPr/>
              </a:pPr>
              <a:t>12.07.2015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E64824-2A65-48BB-BB89-9E60AD6C56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01658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B50A81-3CD6-4A2F-BC24-E2FE9D1FF234}" type="datetimeFigureOut">
              <a:rPr lang="ru-RU"/>
              <a:pPr>
                <a:defRPr/>
              </a:pPr>
              <a:t>12.07.2015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116089-7214-45A9-B060-E5BF5474E7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23024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2005B9-EB46-451E-A1CD-95525916F584}" type="datetimeFigureOut">
              <a:rPr lang="ru-RU"/>
              <a:pPr>
                <a:defRPr/>
              </a:pPr>
              <a:t>12.07.2015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825F48-F830-4272-9EA3-6A45E77703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98572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786180-1449-4A18-ADA4-926F05AF5447}" type="datetimeFigureOut">
              <a:rPr lang="ru-RU"/>
              <a:pPr>
                <a:defRPr/>
              </a:pPr>
              <a:t>12.07.2015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009DAC-BF22-40D1-8E13-59DECCB26C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94140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C838D68-25A7-44AB-86FD-ED520AC9560F}" type="datetimeFigureOut">
              <a:rPr lang="ru-RU"/>
              <a:pPr>
                <a:defRPr/>
              </a:pPr>
              <a:t>12.07.2015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09DB95F-7409-4F09-BC53-ED3BC8ECE0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User\Downloads\Detskaya-studiya-39Del_fin39-Tri-veselyh-zaychika-3-minus(muzofon.com).mp3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jpeg"/><Relationship Id="rId4" Type="http://schemas.openxmlformats.org/officeDocument/2006/relationships/image" Target="../media/image3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7" Type="http://schemas.openxmlformats.org/officeDocument/2006/relationships/image" Target="../media/image51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jpeg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9.jpeg"/><Relationship Id="rId4" Type="http://schemas.openxmlformats.org/officeDocument/2006/relationships/image" Target="../media/image58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3.jpeg"/><Relationship Id="rId5" Type="http://schemas.openxmlformats.org/officeDocument/2006/relationships/image" Target="../media/image62.jpeg"/><Relationship Id="rId4" Type="http://schemas.openxmlformats.org/officeDocument/2006/relationships/image" Target="../media/image61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il_fi" descr="http://www.grafmania.net/uploads/posts/2009-02/1235295326_58705feae07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WordArt 2"/>
          <p:cNvSpPr>
            <a:spLocks noChangeArrowheads="1" noChangeShapeType="1" noTextEdit="1"/>
          </p:cNvSpPr>
          <p:nvPr/>
        </p:nvSpPr>
        <p:spPr bwMode="auto">
          <a:xfrm rot="723218">
            <a:off x="261553" y="1302597"/>
            <a:ext cx="6840252" cy="2930569"/>
          </a:xfrm>
          <a:prstGeom prst="rect">
            <a:avLst/>
          </a:prstGeom>
        </p:spPr>
        <p:txBody>
          <a:bodyPr wrap="none" fromWordArt="1">
            <a:prstTxWarp prst="textCurveDown">
              <a:avLst/>
            </a:prstTxWarp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Arial Black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cs typeface="+mn-cs"/>
              </a:rPr>
              <a:t>«вот оно какое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cs typeface="+mn-cs"/>
              </a:rPr>
              <a:t>наше лето!»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363663" y="249238"/>
            <a:ext cx="5616575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kern="0" dirty="0">
                <a:solidFill>
                  <a:srgbClr val="99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  <a:ea typeface="+mj-ea"/>
                <a:cs typeface="+mj-cs"/>
              </a:rPr>
              <a:t>г. </a:t>
            </a:r>
            <a:r>
              <a:rPr lang="ru-RU" sz="1600" b="1" kern="0" dirty="0" smtClean="0">
                <a:solidFill>
                  <a:srgbClr val="99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  <a:ea typeface="+mj-ea"/>
                <a:cs typeface="+mj-cs"/>
              </a:rPr>
              <a:t>Осташков Тверской области</a:t>
            </a:r>
            <a:r>
              <a:rPr lang="ru-RU" sz="1600" b="1" kern="0" dirty="0">
                <a:solidFill>
                  <a:srgbClr val="99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  <a:ea typeface="+mj-ea"/>
                <a:cs typeface="+mj-cs"/>
              </a:rPr>
              <a:t/>
            </a:r>
            <a:br>
              <a:rPr lang="ru-RU" sz="1600" b="1" kern="0" dirty="0">
                <a:solidFill>
                  <a:srgbClr val="99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  <a:ea typeface="+mj-ea"/>
                <a:cs typeface="+mj-cs"/>
              </a:rPr>
            </a:br>
            <a:r>
              <a:rPr lang="ru-RU" sz="1600" b="1" kern="0" dirty="0">
                <a:solidFill>
                  <a:srgbClr val="990099"/>
                </a:solidFill>
                <a:latin typeface="Georgia" pitchFamily="18" charset="0"/>
                <a:ea typeface="+mj-ea"/>
                <a:cs typeface="+mj-cs"/>
              </a:rPr>
              <a:t>Муниципальное бюджетное дошкольное образовательное учреждение детский сад </a:t>
            </a:r>
            <a:r>
              <a:rPr lang="ru-RU" sz="1600" b="1" kern="0" dirty="0" smtClean="0">
                <a:solidFill>
                  <a:srgbClr val="990099"/>
                </a:solidFill>
                <a:latin typeface="Georgia" pitchFamily="18" charset="0"/>
                <a:ea typeface="+mj-ea"/>
                <a:cs typeface="+mj-cs"/>
              </a:rPr>
              <a:t>№</a:t>
            </a:r>
            <a:r>
              <a:rPr lang="ru-RU" sz="1600" b="1" kern="0" dirty="0" smtClean="0">
                <a:solidFill>
                  <a:srgbClr val="990099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2  «Огонёк»</a:t>
            </a:r>
            <a:r>
              <a:rPr lang="ru-RU" sz="1600" b="1" kern="0" dirty="0" smtClean="0">
                <a:solidFill>
                  <a:srgbClr val="990099"/>
                </a:solidFill>
                <a:latin typeface="Georgia" pitchFamily="18" charset="0"/>
                <a:ea typeface="+mj-ea"/>
                <a:cs typeface="+mj-cs"/>
              </a:rPr>
              <a:t> </a:t>
            </a:r>
            <a:endParaRPr lang="ru-RU" sz="1600" b="1" kern="0" dirty="0">
              <a:solidFill>
                <a:srgbClr val="990099"/>
              </a:solidFill>
              <a:latin typeface="Georgia" pitchFamily="18" charset="0"/>
              <a:ea typeface="+mj-ea"/>
              <a:cs typeface="+mj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kern="0" dirty="0" smtClean="0">
                <a:solidFill>
                  <a:srgbClr val="990099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2015 </a:t>
            </a:r>
            <a:r>
              <a:rPr lang="ru-RU" sz="1600" b="1" kern="0" dirty="0">
                <a:solidFill>
                  <a:srgbClr val="990099"/>
                </a:solidFill>
                <a:latin typeface="Georgia" pitchFamily="18" charset="0"/>
                <a:ea typeface="+mj-ea"/>
                <a:cs typeface="+mj-cs"/>
              </a:rPr>
              <a:t>год</a:t>
            </a:r>
            <a:endParaRPr lang="ru-RU" kern="0" dirty="0">
              <a:solidFill>
                <a:srgbClr val="990099"/>
              </a:solidFill>
              <a:latin typeface="+mn-lt"/>
              <a:cs typeface="+mn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436813" y="4797425"/>
            <a:ext cx="4270375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rgbClr val="660066"/>
                </a:solidFill>
                <a:latin typeface="Georgia" pitchFamily="18" charset="0"/>
                <a:cs typeface="+mn-cs"/>
              </a:rPr>
              <a:t>Авторы:                                                                </a:t>
            </a:r>
            <a:endParaRPr lang="ru-RU" sz="2000" b="1" dirty="0">
              <a:solidFill>
                <a:srgbClr val="660066"/>
              </a:solidFill>
              <a:latin typeface="Georgia" pitchFamily="18" charset="0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+mn-cs"/>
              </a:rPr>
              <a:t> воспитатели-Худова Татьяна Юрьевна</a:t>
            </a:r>
            <a:endParaRPr lang="ru-RU" sz="2000" b="1" dirty="0">
              <a:solidFill>
                <a:srgbClr val="66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rgbClr val="660066"/>
                </a:solidFill>
                <a:latin typeface="Arial Black" pitchFamily="34" charset="0"/>
                <a:cs typeface="+mn-cs"/>
              </a:rPr>
              <a:t>и  </a:t>
            </a:r>
            <a:r>
              <a:rPr lang="ru-RU" sz="2000" b="1" dirty="0" err="1" smtClean="0">
                <a:solidFill>
                  <a:srgbClr val="660066"/>
                </a:solidFill>
                <a:latin typeface="Arial Black" pitchFamily="34" charset="0"/>
                <a:cs typeface="+mn-cs"/>
              </a:rPr>
              <a:t>Ясенкова</a:t>
            </a:r>
            <a:r>
              <a:rPr lang="ru-RU" sz="2000" b="1" dirty="0" smtClean="0">
                <a:solidFill>
                  <a:srgbClr val="660066"/>
                </a:solidFill>
                <a:latin typeface="Arial Black" pitchFamily="34" charset="0"/>
                <a:cs typeface="+mn-cs"/>
              </a:rPr>
              <a:t> Ольга Владимировна</a:t>
            </a:r>
            <a:endParaRPr lang="ru-RU" sz="2000" b="1" dirty="0">
              <a:solidFill>
                <a:srgbClr val="660066"/>
              </a:solidFill>
              <a:latin typeface="Arial Black" pitchFamily="34" charset="0"/>
              <a:cs typeface="+mn-cs"/>
            </a:endParaRPr>
          </a:p>
        </p:txBody>
      </p:sp>
      <p:pic>
        <p:nvPicPr>
          <p:cNvPr id="3" name="Detskaya-studiya-39Del_fin39-Tri-veselyh-zaychika-3-minus(muzofon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6021388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 advTm="600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0000" numSld="999" showWhenStopped="0">
                <p:cTn id="23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Летние фоны и шаблон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6" descr="E:\Документы\Мама 2\ПОДГОТОВКА\восстановленные файлы\DCIM\x01_PANA\x1010013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11560" y="404664"/>
            <a:ext cx="2841464" cy="210117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99CC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E:\Документы\Мама 2\ПОДГОТОВКА\восстановленные файлы\DCIM\x01_PANA\x1010064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67544" y="4149080"/>
            <a:ext cx="2841464" cy="210117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CC99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E:\Документы\Мама 2\ПОДГОТОВКА\восстановленные файлы\DCIM\x01_PANA\x1010016.JP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593297" y="404664"/>
            <a:ext cx="2850794" cy="210117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CC99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E:\Документы\Мама 2\ПОДГОТОВКА\восстановленные файлы\DCIM\x01_PANA\x1010015.JPG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811823" y="4149080"/>
            <a:ext cx="2841464" cy="210117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9999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E:\Документы\Мама 2\ПОДГОТОВКА\восстановленные файлы\DCIM\x01_PANA\x1010065.JPG"/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123246" y="2378412"/>
            <a:ext cx="2929285" cy="210117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7C8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 advTm="7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1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3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Летние фоны и шаблон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4" name="Прямоугольник 1"/>
          <p:cNvSpPr>
            <a:spLocks noChangeArrowheads="1"/>
          </p:cNvSpPr>
          <p:nvPr/>
        </p:nvSpPr>
        <p:spPr bwMode="auto">
          <a:xfrm>
            <a:off x="1403648" y="4581129"/>
            <a:ext cx="6696744" cy="2151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b="1" dirty="0">
                <a:solidFill>
                  <a:srgbClr val="CC6600"/>
                </a:solidFill>
                <a:latin typeface="Georgia" pitchFamily="18" charset="0"/>
                <a:cs typeface="Times New Roman" pitchFamily="18" charset="0"/>
              </a:rPr>
              <a:t>ЗА ГРИБАМИ В ЛЕС ПОШЛИ</a:t>
            </a:r>
            <a:endParaRPr lang="ru-RU" sz="2000" b="1" dirty="0">
              <a:latin typeface="Georgia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2000" b="1" dirty="0">
                <a:solidFill>
                  <a:srgbClr val="CC6600"/>
                </a:solidFill>
                <a:latin typeface="Georgia" pitchFamily="18" charset="0"/>
                <a:cs typeface="Times New Roman" pitchFamily="18" charset="0"/>
              </a:rPr>
              <a:t>ШАМПИНИОНЫ ТАМ НАШЛИ.</a:t>
            </a:r>
            <a:endParaRPr lang="ru-RU" sz="2000" b="1" dirty="0">
              <a:latin typeface="Georgia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2000" b="1" dirty="0">
                <a:solidFill>
                  <a:srgbClr val="CC6600"/>
                </a:solidFill>
                <a:latin typeface="Georgia" pitchFamily="18" charset="0"/>
                <a:cs typeface="Times New Roman" pitchFamily="18" charset="0"/>
              </a:rPr>
              <a:t>И ГРИБЫ ДРЕВЕСТНЫЕ,</a:t>
            </a:r>
            <a:endParaRPr lang="ru-RU" sz="2000" b="1" dirty="0">
              <a:latin typeface="Georgia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2000" b="1" dirty="0">
                <a:solidFill>
                  <a:srgbClr val="CC6600"/>
                </a:solidFill>
                <a:latin typeface="Georgia" pitchFamily="18" charset="0"/>
                <a:cs typeface="Times New Roman" pitchFamily="18" charset="0"/>
              </a:rPr>
              <a:t>И СОВСЕМ НЕ СЪЕСТНЫЕ!</a:t>
            </a:r>
            <a:endParaRPr lang="ru-RU" sz="2000" b="1" dirty="0">
              <a:latin typeface="Georgia" pitchFamily="18" charset="0"/>
              <a:cs typeface="Times New Roman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200" dirty="0">
                <a:solidFill>
                  <a:srgbClr val="CC6600"/>
                </a:solidFill>
                <a:cs typeface="Times New Roman" pitchFamily="18" charset="0"/>
              </a:rPr>
              <a:t> </a:t>
            </a:r>
            <a:endParaRPr lang="ru-RU" sz="1200" dirty="0">
              <a:cs typeface="Times New Roman" pitchFamily="18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60648"/>
            <a:ext cx="6768752" cy="4320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 advTm="10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Летние фоны и шаблон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" descr="F:\бантики\IMG0711A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188640"/>
            <a:ext cx="4464495" cy="3456384"/>
          </a:xfrm>
          <a:prstGeom prst="rect">
            <a:avLst/>
          </a:prstGeom>
          <a:noFill/>
          <a:ln>
            <a:noFill/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9346" y="3356992"/>
            <a:ext cx="4860032" cy="3341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 descr="http://cs622220.vk.me/v622220346/33043/3ElG8Wb9xKs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911504"/>
            <a:ext cx="1872208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://cs622220.vk.me/v622220346/33055/cIK6EYud1O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196752"/>
            <a:ext cx="3096344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 advTm="7000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Летние фоны и шаблоны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20" y="-7790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" descr="C:\Documents and Settings\Admin\Мои документы\мама\Ольга Давидовна\STP65668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54295">
            <a:off x="5232326" y="290677"/>
            <a:ext cx="3089930" cy="2787053"/>
          </a:xfrm>
          <a:prstGeom prst="rect">
            <a:avLst/>
          </a:prstGeom>
          <a:solidFill>
            <a:srgbClr val="FFFFFF">
              <a:shade val="85000"/>
            </a:srgbClr>
          </a:solidFill>
          <a:ln w="76200" cap="sq">
            <a:solidFill>
              <a:srgbClr val="CCFF33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8" name="Рисунок 7" descr="C:\Documents and Settings\Admin\Мои документы\мама\Ольга Давидовна\STP65670.JPG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26116">
            <a:off x="2639947" y="3788197"/>
            <a:ext cx="4317726" cy="2942775"/>
          </a:xfrm>
          <a:prstGeom prst="rect">
            <a:avLst/>
          </a:prstGeom>
          <a:solidFill>
            <a:srgbClr val="FFFFFF">
              <a:shade val="85000"/>
            </a:srgbClr>
          </a:solidFill>
          <a:ln w="76200" cap="sq">
            <a:solidFill>
              <a:srgbClr val="CCFF33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0" name="Picture 4" descr="E:\Документы\Мама 2\ПОДГОТОВКА\ФОТО ЛЕТО\ГРИБЫ\x1010068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5047">
            <a:off x="296718" y="455720"/>
            <a:ext cx="4027439" cy="3064763"/>
          </a:xfrm>
          <a:prstGeom prst="rect">
            <a:avLst/>
          </a:prstGeom>
          <a:solidFill>
            <a:srgbClr val="FFFFFF">
              <a:shade val="85000"/>
            </a:srgbClr>
          </a:solidFill>
          <a:ln w="76200" cap="sq">
            <a:solidFill>
              <a:srgbClr val="CCFF33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</p:spTree>
  </p:cSld>
  <p:clrMapOvr>
    <a:masterClrMapping/>
  </p:clrMapOvr>
  <p:transition spd="slow" advTm="7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Летние фоны и шаблоны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5000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Летние фоны и шаблоны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8" descr="C:\Documents and Settings\Admin\Мои документы\мама\Ольга Давидовна\STP65677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433906"/>
            <a:ext cx="3805820" cy="3007501"/>
          </a:xfrm>
          <a:prstGeom prst="roundRect">
            <a:avLst>
              <a:gd name="adj" fmla="val 16667"/>
            </a:avLst>
          </a:prstGeom>
          <a:ln w="38100">
            <a:solidFill>
              <a:srgbClr val="CCCC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0" name="TextBox 9"/>
          <p:cNvSpPr txBox="1"/>
          <p:nvPr/>
        </p:nvSpPr>
        <p:spPr>
          <a:xfrm>
            <a:off x="4659313" y="947738"/>
            <a:ext cx="4262437" cy="19383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ru-RU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Georgia" pitchFamily="18" charset="0"/>
              </a:rPr>
              <a:t>ПЕСОЧНИЦА, ПЕСОЧНИЦА!</a:t>
            </a:r>
          </a:p>
          <a:p>
            <a:pPr>
              <a:lnSpc>
                <a:spcPct val="150000"/>
              </a:lnSpc>
              <a:defRPr/>
            </a:pPr>
            <a:r>
              <a:rPr lang="ru-RU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Georgia" pitchFamily="18" charset="0"/>
              </a:rPr>
              <a:t>А В НЕЙ ПЕСОК, ПЕСОК.</a:t>
            </a:r>
          </a:p>
          <a:p>
            <a:pPr>
              <a:lnSpc>
                <a:spcPct val="150000"/>
              </a:lnSpc>
              <a:defRPr/>
            </a:pPr>
            <a:r>
              <a:rPr lang="ru-RU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Georgia" pitchFamily="18" charset="0"/>
              </a:rPr>
              <a:t>ПЕСОЧНИЦА, ПЕСОЧНИЦА!</a:t>
            </a:r>
          </a:p>
          <a:p>
            <a:pPr>
              <a:lnSpc>
                <a:spcPct val="150000"/>
              </a:lnSpc>
              <a:defRPr/>
            </a:pPr>
            <a:r>
              <a:rPr lang="ru-RU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Georgia" pitchFamily="18" charset="0"/>
              </a:rPr>
              <a:t>ИДЕМ ИГРАТЬ, ДРУЖОК.</a:t>
            </a:r>
          </a:p>
        </p:txBody>
      </p:sp>
      <p:pic>
        <p:nvPicPr>
          <p:cNvPr id="11" name="Picture 8" descr="Никитоша детские игрушки оптом. Песочный набор 3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1550" y="3797300"/>
            <a:ext cx="2592388" cy="2522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Рисунок 11" descr="F:\бантики\GEDC0779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996952"/>
            <a:ext cx="4185995" cy="33228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 advTm="10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Летние фоны и шаблоны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1" descr="E:\Документы\Мама 2\ПОДГОТОВКА\ФОТО ЛЕТО\ФРУКТЫ 1\P1010051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83568" y="3725708"/>
            <a:ext cx="3309799" cy="275288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CCFF33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400300" y="225425"/>
            <a:ext cx="4778375" cy="19383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ru-RU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Georgia" pitchFamily="18" charset="0"/>
              </a:rPr>
              <a:t>ЗАМОК СТРОИМ ИЗ ПЕСКА,</a:t>
            </a:r>
          </a:p>
          <a:p>
            <a:pPr>
              <a:lnSpc>
                <a:spcPct val="150000"/>
              </a:lnSpc>
              <a:defRPr/>
            </a:pPr>
            <a:r>
              <a:rPr lang="ru-RU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Georgia" pitchFamily="18" charset="0"/>
              </a:rPr>
              <a:t>БУДЕТ БАШНЯ ВЫСОКА.</a:t>
            </a:r>
          </a:p>
          <a:p>
            <a:pPr>
              <a:lnSpc>
                <a:spcPct val="150000"/>
              </a:lnSpc>
              <a:defRPr/>
            </a:pPr>
            <a:r>
              <a:rPr lang="ru-RU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Georgia" pitchFamily="18" charset="0"/>
              </a:rPr>
              <a:t>И ВОРОТА БУДУТ ТОЖЕ,</a:t>
            </a:r>
          </a:p>
          <a:p>
            <a:pPr>
              <a:lnSpc>
                <a:spcPct val="150000"/>
              </a:lnSpc>
              <a:defRPr/>
            </a:pPr>
            <a:r>
              <a:rPr lang="ru-RU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Georgia" pitchFamily="18" charset="0"/>
              </a:rPr>
              <a:t>НУ А ЖИТЬ ТАМ БУДЕТ…ЕЖИК!</a:t>
            </a:r>
          </a:p>
        </p:txBody>
      </p:sp>
      <p:pic>
        <p:nvPicPr>
          <p:cNvPr id="10" name="Рисунок 9" descr="F:\бантики\IMG0698A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6049" y="2182814"/>
            <a:ext cx="3962400" cy="4295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 advTm="7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antalpiti.ru/files/99604/8.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588" y="0"/>
            <a:ext cx="91455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WordArt 2" descr="Бумажный пакет"/>
          <p:cNvSpPr>
            <a:spLocks noChangeArrowheads="1" noChangeShapeType="1" noTextEdit="1"/>
          </p:cNvSpPr>
          <p:nvPr/>
        </p:nvSpPr>
        <p:spPr bwMode="auto">
          <a:xfrm>
            <a:off x="2843808" y="1052736"/>
            <a:ext cx="3923705" cy="244827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000" kern="1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страничка</a:t>
            </a:r>
          </a:p>
          <a:p>
            <a:pPr algn="ctr"/>
            <a:r>
              <a:rPr lang="ru-RU" sz="2000" kern="1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про насекомых</a:t>
            </a:r>
          </a:p>
        </p:txBody>
      </p:sp>
    </p:spTree>
    <p:extLst>
      <p:ext uri="{BB962C8B-B14F-4D97-AF65-F5344CB8AC3E}">
        <p14:creationId xmlns:p14="http://schemas.microsoft.com/office/powerpoint/2010/main" val="716220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Летние фоны и шаблоны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 descr="C:\Documents and Settings\Admin\Мои документы\мама\Ольга Давидовна\STP65643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712845"/>
            <a:ext cx="4282008" cy="316835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C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1"/>
          <p:cNvSpPr txBox="1">
            <a:spLocks noChangeArrowheads="1"/>
          </p:cNvSpPr>
          <p:nvPr/>
        </p:nvSpPr>
        <p:spPr bwMode="auto">
          <a:xfrm>
            <a:off x="2039938" y="4445000"/>
            <a:ext cx="5064125" cy="193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ru-RU" sz="2000" b="1" dirty="0">
                <a:solidFill>
                  <a:srgbClr val="D60093"/>
                </a:solidFill>
                <a:latin typeface="Georgia" pitchFamily="18" charset="0"/>
              </a:rPr>
              <a:t>НА МОИХ БОЛЬШИХ ЛАДОШКАХ</a:t>
            </a:r>
          </a:p>
          <a:p>
            <a:pPr eaLnBrk="1" hangingPunct="1">
              <a:lnSpc>
                <a:spcPct val="150000"/>
              </a:lnSpc>
            </a:pPr>
            <a:r>
              <a:rPr lang="ru-RU" sz="2000" b="1" dirty="0">
                <a:solidFill>
                  <a:srgbClr val="D60093"/>
                </a:solidFill>
                <a:latin typeface="Georgia" pitchFamily="18" charset="0"/>
              </a:rPr>
              <a:t>РАЗМЕСТИЛАСЬ КРАСОТА:</a:t>
            </a:r>
          </a:p>
          <a:p>
            <a:pPr eaLnBrk="1" hangingPunct="1">
              <a:lnSpc>
                <a:spcPct val="150000"/>
              </a:lnSpc>
            </a:pPr>
            <a:r>
              <a:rPr lang="ru-RU" sz="2000" b="1" dirty="0">
                <a:solidFill>
                  <a:srgbClr val="D60093"/>
                </a:solidFill>
                <a:latin typeface="Georgia" pitchFamily="18" charset="0"/>
              </a:rPr>
              <a:t>МУРАВЕЙ, СОРОКОНОЖКА, </a:t>
            </a:r>
          </a:p>
          <a:p>
            <a:pPr eaLnBrk="1" hangingPunct="1">
              <a:lnSpc>
                <a:spcPct val="150000"/>
              </a:lnSpc>
            </a:pPr>
            <a:r>
              <a:rPr lang="ru-RU" sz="2000" b="1" dirty="0">
                <a:solidFill>
                  <a:srgbClr val="D60093"/>
                </a:solidFill>
                <a:latin typeface="Georgia" pitchFamily="18" charset="0"/>
              </a:rPr>
              <a:t>БАБОЧКА И СТРЕКОЗА!</a:t>
            </a:r>
          </a:p>
        </p:txBody>
      </p:sp>
      <p:pic>
        <p:nvPicPr>
          <p:cNvPr id="5" name="Рисунок 4" descr="F:\бантики\IMG0694A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83047"/>
            <a:ext cx="3770759" cy="428205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38108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Летние фоны и шаблоны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E:\Документы\Мама 2\ПОДГОТОВКА\ФОТО ЛЕТО\НАСЕКОМЫЕ\x1010044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80112" y="692696"/>
            <a:ext cx="3293368" cy="334008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C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4" name="Picture 5" descr="E:\Документы\Мама 2\ПОДГОТОВКА\ФОТО ЛЕТО\НАСЕКОМЫЕ\P1000884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60032" y="4274904"/>
            <a:ext cx="3049587" cy="228758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20000"/>
                <a:lumOff val="8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5" name="Рисунок 4" descr="F:\бантики\IMG0682A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345846"/>
            <a:ext cx="3168352" cy="221557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F:\бантики\IMG0679A.jpg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340768"/>
            <a:ext cx="3096344" cy="25922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94900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Летние фоны и шаблон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268538" y="404813"/>
            <a:ext cx="6767512" cy="1076325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269875" algn="ctr">
              <a:defRPr/>
            </a:pPr>
            <a:r>
              <a:rPr lang="ru-RU" sz="3200" b="1" dirty="0">
                <a:solidFill>
                  <a:srgbClr val="99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  <a:cs typeface="Times New Roman" pitchFamily="18" charset="0"/>
              </a:rPr>
              <a:t>Цель</a:t>
            </a:r>
            <a:r>
              <a:rPr lang="ru-RU" sz="3200" b="1" i="1" dirty="0">
                <a:solidFill>
                  <a:srgbClr val="99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  <a:cs typeface="Times New Roman" pitchFamily="18" charset="0"/>
              </a:rPr>
              <a:t>:  </a:t>
            </a:r>
            <a:r>
              <a:rPr lang="ru-RU" sz="3200" b="1" i="1" dirty="0">
                <a:solidFill>
                  <a:srgbClr val="990099"/>
                </a:solidFill>
                <a:latin typeface="Georgia" pitchFamily="18" charset="0"/>
                <a:cs typeface="Times New Roman" pitchFamily="18" charset="0"/>
              </a:rPr>
              <a:t>радостно  прожить  лето</a:t>
            </a:r>
            <a:r>
              <a:rPr lang="ru-RU" sz="2800" dirty="0">
                <a:solidFill>
                  <a:srgbClr val="990099"/>
                </a:solidFill>
                <a:latin typeface="Georgia" pitchFamily="18" charset="0"/>
                <a:cs typeface="Times New Roman" pitchFamily="18" charset="0"/>
              </a:rPr>
              <a:t>.</a:t>
            </a:r>
            <a:endParaRPr lang="ru-RU" sz="1200" dirty="0">
              <a:solidFill>
                <a:srgbClr val="990099"/>
              </a:solidFill>
              <a:latin typeface="Georgia" pitchFamily="18" charset="0"/>
              <a:cs typeface="Times New Roman" pitchFamily="18" charset="0"/>
            </a:endParaRPr>
          </a:p>
        </p:txBody>
      </p:sp>
      <p:pic>
        <p:nvPicPr>
          <p:cNvPr id="3076" name="Рисунок 8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2160588" cy="179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Прямоугольник 4"/>
          <p:cNvSpPr>
            <a:spLocks noChangeArrowheads="1"/>
          </p:cNvSpPr>
          <p:nvPr/>
        </p:nvSpPr>
        <p:spPr bwMode="auto">
          <a:xfrm>
            <a:off x="539750" y="1844675"/>
            <a:ext cx="8280400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 algn="just">
              <a:buFont typeface="Wingdings" pitchFamily="2" charset="2"/>
              <a:buChar char="|"/>
            </a:pPr>
            <a:r>
              <a:rPr lang="ru-RU" sz="2000" b="1" i="1" dirty="0">
                <a:solidFill>
                  <a:srgbClr val="990099"/>
                </a:solidFill>
                <a:latin typeface="Georgia" pitchFamily="18" charset="0"/>
                <a:cs typeface="Times New Roman" pitchFamily="18" charset="0"/>
              </a:rPr>
              <a:t>Охранять и укреплять здоровье детей. Закаливать организм естественными факторами природы. Совершенствовать их физическое развитие,   формировать привычку к здоровому образу жизни.</a:t>
            </a:r>
          </a:p>
          <a:p>
            <a:pPr marL="342900" indent="-342900" algn="just"/>
            <a:endParaRPr lang="ru-RU" sz="2000" b="1" i="1" dirty="0">
              <a:solidFill>
                <a:srgbClr val="990099"/>
              </a:solidFill>
              <a:latin typeface="Georgia" pitchFamily="18" charset="0"/>
              <a:cs typeface="Times New Roman" pitchFamily="18" charset="0"/>
            </a:endParaRPr>
          </a:p>
          <a:p>
            <a:pPr marL="342900" indent="-342900" algn="just">
              <a:buFont typeface="Wingdings" pitchFamily="2" charset="2"/>
              <a:buChar char="|"/>
            </a:pPr>
            <a:r>
              <a:rPr lang="ru-RU" b="1" i="1" dirty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>
                <a:solidFill>
                  <a:srgbClr val="990099"/>
                </a:solidFill>
                <a:latin typeface="Georgia" pitchFamily="18" charset="0"/>
                <a:cs typeface="Times New Roman" pitchFamily="18" charset="0"/>
              </a:rPr>
              <a:t>Расширять и уточнять представление детей о сезонных изменениях в природе летом. Ежедневно вести наблюдения за состоянием погоды. Формировать у детей реалистическое понимание природы.</a:t>
            </a:r>
          </a:p>
          <a:p>
            <a:pPr marL="342900" indent="-342900" algn="just"/>
            <a:endParaRPr lang="ru-RU" sz="2000" b="1" i="1" dirty="0">
              <a:solidFill>
                <a:srgbClr val="990099"/>
              </a:solidFill>
              <a:latin typeface="Georgia" pitchFamily="18" charset="0"/>
              <a:cs typeface="Times New Roman" pitchFamily="18" charset="0"/>
            </a:endParaRPr>
          </a:p>
          <a:p>
            <a:pPr marL="342900" indent="-342900" algn="just">
              <a:buFont typeface="Wingdings" pitchFamily="2" charset="2"/>
              <a:buChar char="|"/>
            </a:pPr>
            <a:r>
              <a:rPr lang="ru-RU" sz="2000" b="1" i="1" dirty="0">
                <a:solidFill>
                  <a:srgbClr val="990099"/>
                </a:solidFill>
                <a:latin typeface="Georgia" pitchFamily="18" charset="0"/>
                <a:cs typeface="Times New Roman" pitchFamily="18" charset="0"/>
              </a:rPr>
              <a:t> Продолжать знакомить детей со свойствами песка и воды.</a:t>
            </a:r>
          </a:p>
          <a:p>
            <a:pPr marL="342900" indent="-342900" algn="just"/>
            <a:endParaRPr lang="ru-RU" sz="2000" b="1" i="1" dirty="0">
              <a:solidFill>
                <a:srgbClr val="990099"/>
              </a:solidFill>
              <a:latin typeface="Georgia" pitchFamily="18" charset="0"/>
              <a:cs typeface="Times New Roman" pitchFamily="18" charset="0"/>
            </a:endParaRPr>
          </a:p>
          <a:p>
            <a:pPr marL="342900" indent="-342900" algn="just">
              <a:buFont typeface="Wingdings" pitchFamily="2" charset="2"/>
              <a:buChar char="|"/>
            </a:pPr>
            <a:r>
              <a:rPr lang="ru-RU" sz="2000" b="1" i="1" dirty="0">
                <a:solidFill>
                  <a:srgbClr val="990099"/>
                </a:solidFill>
                <a:latin typeface="Georgia" pitchFamily="18" charset="0"/>
                <a:cs typeface="Times New Roman" pitchFamily="18" charset="0"/>
              </a:rPr>
              <a:t> Вести наблюдения за </a:t>
            </a:r>
            <a:r>
              <a:rPr lang="ru-RU" sz="2000" b="1" i="1" dirty="0" smtClean="0">
                <a:solidFill>
                  <a:srgbClr val="990099"/>
                </a:solidFill>
                <a:latin typeface="Georgia" pitchFamily="18" charset="0"/>
                <a:cs typeface="Times New Roman" pitchFamily="18" charset="0"/>
              </a:rPr>
              <a:t>растениями и др. </a:t>
            </a:r>
            <a:endParaRPr lang="ru-RU" sz="2000" b="1" i="1" dirty="0">
              <a:solidFill>
                <a:srgbClr val="990099"/>
              </a:solidFill>
              <a:latin typeface="Georgia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Click="0" advTm="20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07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Летние фоны и шаблоны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40152" y="3212975"/>
            <a:ext cx="2725670" cy="343417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C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4" name="Рисунок 3" descr="C:\Documents and Settings\Admin\Мои документы\мама\Ольга Давидовна\STP65651.JPG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8352" y="4077072"/>
            <a:ext cx="3231758" cy="259228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C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C:\Documents and Settings\Admin\Мои документы\мама\Ольга Давидовна\STP65652.JPG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36096" y="136798"/>
            <a:ext cx="3432294" cy="273630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C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F:\бантики\IMG0683A.jpg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55516"/>
            <a:ext cx="2303780" cy="3848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http://cs622220.vk.me/v622220346/31a4c/oX3yaZwDa_k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04949"/>
            <a:ext cx="2080895" cy="14097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18238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E:\Документы\Мама 2\ПОДГОТОВКА\ФОТО ЛЕТО\НАСЕКОМЫЕ\P100089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9892" y="3771715"/>
            <a:ext cx="3694685" cy="277177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CCCC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" name="Picture 2" descr="Летние фоны и шаблоны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5" descr="E:\Документы\Мама 2\ПОДГОТОВКА\ФОТО ЛЕТО\НАСЕКОМЫЕ\P100089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2292" y="3924115"/>
            <a:ext cx="3694685" cy="277177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CCCC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5" name="Picture 5" descr="E:\Документы\Мама 2\ПОДГОТОВКА\ФОТО ЛЕТО\НАСЕКОМЫЕ\P1000969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2040" y="3599754"/>
            <a:ext cx="3743648" cy="280811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CCCC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6" name="Рисунок 5" descr="http://cs622220.vk.me/v622220346/35d2b/rSlWqGFA7dI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410" y="474290"/>
            <a:ext cx="2948930" cy="295232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F:\бантики\IMG0666A.jpg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6848" y="474290"/>
            <a:ext cx="3568700" cy="26765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81524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Летние фоны и шаблоны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WordArt 2"/>
          <p:cNvSpPr>
            <a:spLocks noChangeArrowheads="1" noChangeShapeType="1" noTextEdit="1"/>
          </p:cNvSpPr>
          <p:nvPr/>
        </p:nvSpPr>
        <p:spPr bwMode="auto">
          <a:xfrm>
            <a:off x="467544" y="957469"/>
            <a:ext cx="5622404" cy="212990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303"/>
              </a:avLst>
            </a:prstTxWarp>
          </a:bodyPr>
          <a:lstStyle/>
          <a:p>
            <a:pPr algn="ctr">
              <a:defRPr/>
            </a:pPr>
            <a:r>
              <a:rPr lang="ru-RU" sz="20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4D0808"/>
                    </a:gs>
                    <a:gs pos="14999">
                      <a:srgbClr val="FF0300"/>
                    </a:gs>
                    <a:gs pos="27499">
                      <a:srgbClr val="FF7A00"/>
                    </a:gs>
                    <a:gs pos="50000">
                      <a:srgbClr val="FFF200"/>
                    </a:gs>
                    <a:gs pos="72501">
                      <a:srgbClr val="FF7A00"/>
                    </a:gs>
                    <a:gs pos="85001">
                      <a:srgbClr val="FF0300"/>
                    </a:gs>
                    <a:gs pos="100000">
                      <a:srgbClr val="4D0808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Georgia"/>
              </a:rPr>
              <a:t>"</a:t>
            </a:r>
            <a:r>
              <a:rPr lang="ru-RU" sz="20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4D0808"/>
                    </a:gs>
                    <a:gs pos="14999">
                      <a:srgbClr val="FF0300"/>
                    </a:gs>
                    <a:gs pos="27499">
                      <a:srgbClr val="FF7A00"/>
                    </a:gs>
                    <a:gs pos="50000">
                      <a:srgbClr val="FFF200"/>
                    </a:gs>
                    <a:gs pos="72501">
                      <a:srgbClr val="FF7A00"/>
                    </a:gs>
                    <a:gs pos="85001">
                      <a:srgbClr val="FF0300"/>
                    </a:gs>
                    <a:gs pos="100000">
                      <a:srgbClr val="4D0808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Georgia"/>
              </a:rPr>
              <a:t>СПОРТИВНАЯ"</a:t>
            </a:r>
          </a:p>
          <a:p>
            <a:pPr algn="ctr">
              <a:defRPr/>
            </a:pPr>
            <a:r>
              <a:rPr lang="ru-RU" sz="20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4D0808"/>
                    </a:gs>
                    <a:gs pos="14999">
                      <a:srgbClr val="FF0300"/>
                    </a:gs>
                    <a:gs pos="27499">
                      <a:srgbClr val="FF7A00"/>
                    </a:gs>
                    <a:gs pos="50000">
                      <a:srgbClr val="FFF200"/>
                    </a:gs>
                    <a:gs pos="72501">
                      <a:srgbClr val="FF7A00"/>
                    </a:gs>
                    <a:gs pos="85001">
                      <a:srgbClr val="FF0300"/>
                    </a:gs>
                    <a:gs pos="100000">
                      <a:srgbClr val="4D0808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Georgia"/>
              </a:rPr>
              <a:t>СТРАНИЧКА</a:t>
            </a:r>
          </a:p>
        </p:txBody>
      </p:sp>
      <p:pic>
        <p:nvPicPr>
          <p:cNvPr id="4" name="Рисунок 3" descr="C:\Users\Татьяна\Desktop\2014-1-638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3356992"/>
            <a:ext cx="4797931" cy="30963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51045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Летние фоны и шаблоны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797152"/>
            <a:ext cx="4721232" cy="1296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3" descr="F:\бантики\GEDC0781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711" y="764704"/>
            <a:ext cx="4010025" cy="3181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F:\бантики\IMG0646A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268760"/>
            <a:ext cx="3442970" cy="45910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1922697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Летние фоны и шаблоны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 descr="F:\бантики\IMG0660A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908720"/>
            <a:ext cx="3962400" cy="2971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F:\бантики\IMG0685A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908720"/>
            <a:ext cx="2705100" cy="309634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F:\бантики\IMG0699A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19" y="4136158"/>
            <a:ext cx="3190875" cy="239268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F:\бантики\IMG0700A.jpg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4005064"/>
            <a:ext cx="2954288" cy="27794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451498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Летние фоны и шаблоны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Картинки, Детский рисунок 3d обои и картинки на красивый рабочий стол обои, рисунки, фото, заставки, на рабочий стол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3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55776" y="260648"/>
            <a:ext cx="6408712" cy="32316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6000" b="1" i="1" dirty="0">
                <a:solidFill>
                  <a:srgbClr val="D600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СПАСИБО</a:t>
            </a:r>
          </a:p>
          <a:p>
            <a:pPr algn="ctr">
              <a:defRPr/>
            </a:pPr>
            <a:endParaRPr lang="ru-RU" sz="1200" b="1" i="1" dirty="0">
              <a:solidFill>
                <a:srgbClr val="D6009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  <a:p>
            <a:pPr algn="ctr">
              <a:defRPr/>
            </a:pPr>
            <a:r>
              <a:rPr lang="ru-RU" sz="6000" b="1" i="1" dirty="0">
                <a:solidFill>
                  <a:srgbClr val="D600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ЗА</a:t>
            </a:r>
          </a:p>
          <a:p>
            <a:pPr algn="ctr">
              <a:defRPr/>
            </a:pPr>
            <a:endParaRPr lang="ru-RU" sz="1200" b="1" i="1" dirty="0">
              <a:solidFill>
                <a:srgbClr val="D6009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  <a:p>
            <a:pPr algn="ctr">
              <a:defRPr/>
            </a:pPr>
            <a:r>
              <a:rPr lang="ru-RU" sz="6000" b="1" i="1" dirty="0">
                <a:solidFill>
                  <a:srgbClr val="D600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1708031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34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341" fill="hold">
                                          <p:stCondLst>
                                            <p:cond delay="34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4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17" decel="50000" autoRev="1" fill="hold">
                                          <p:stCondLst>
                                            <p:cond delay="34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2" fill="hold">
                                          <p:stCondLst>
                                            <p:cond delay="64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Летние фоны и шаблон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88" y="-11113"/>
            <a:ext cx="91440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Прямоугольник 2"/>
          <p:cNvSpPr>
            <a:spLocks noChangeArrowheads="1"/>
          </p:cNvSpPr>
          <p:nvPr/>
        </p:nvSpPr>
        <p:spPr bwMode="auto">
          <a:xfrm>
            <a:off x="179388" y="692150"/>
            <a:ext cx="8750300" cy="563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 algn="just">
              <a:buFont typeface="Wingdings" pitchFamily="2" charset="2"/>
              <a:buChar char="|"/>
            </a:pPr>
            <a:r>
              <a:rPr lang="ru-RU" b="1" i="1">
                <a:solidFill>
                  <a:srgbClr val="990099"/>
                </a:solidFill>
                <a:latin typeface="Georgia" pitchFamily="18" charset="0"/>
                <a:cs typeface="Times New Roman" pitchFamily="18" charset="0"/>
              </a:rPr>
              <a:t>Уточнить,</a:t>
            </a:r>
            <a:r>
              <a:rPr lang="ru-RU" sz="2000" b="1" i="1">
                <a:solidFill>
                  <a:srgbClr val="990099"/>
                </a:solidFill>
                <a:latin typeface="Georgia" pitchFamily="18" charset="0"/>
                <a:cs typeface="Times New Roman" pitchFamily="18" charset="0"/>
              </a:rPr>
              <a:t> какие кустарники и деревья дети знают. Знать и называть цветы, растущие на участке.</a:t>
            </a:r>
          </a:p>
          <a:p>
            <a:pPr marL="342900" indent="-342900" algn="just"/>
            <a:endParaRPr lang="ru-RU" sz="2000" b="1" i="1">
              <a:solidFill>
                <a:srgbClr val="990099"/>
              </a:solidFill>
              <a:latin typeface="Georgia" pitchFamily="18" charset="0"/>
              <a:cs typeface="Times New Roman" pitchFamily="18" charset="0"/>
            </a:endParaRPr>
          </a:p>
          <a:p>
            <a:pPr marL="342900" indent="-342900" algn="just">
              <a:buFont typeface="Wingdings" pitchFamily="2" charset="2"/>
              <a:buChar char="|"/>
            </a:pPr>
            <a:r>
              <a:rPr lang="ru-RU" sz="2000" b="1" i="1">
                <a:solidFill>
                  <a:srgbClr val="990099"/>
                </a:solidFill>
                <a:latin typeface="Georgia" pitchFamily="18" charset="0"/>
                <a:cs typeface="Times New Roman" pitchFamily="18" charset="0"/>
              </a:rPr>
              <a:t> Уточнить знания детей о насекомых: муравьях, бабочках, кузнечиках, майских жуках. Рассказать об их вреде и пользе.</a:t>
            </a:r>
          </a:p>
          <a:p>
            <a:pPr marL="342900" indent="-342900" algn="just"/>
            <a:endParaRPr lang="ru-RU" sz="2000" b="1" i="1">
              <a:solidFill>
                <a:srgbClr val="990099"/>
              </a:solidFill>
              <a:latin typeface="Georgia" pitchFamily="18" charset="0"/>
              <a:cs typeface="Times New Roman" pitchFamily="18" charset="0"/>
            </a:endParaRPr>
          </a:p>
          <a:p>
            <a:pPr marL="342900" indent="-342900" algn="just">
              <a:buFont typeface="Wingdings" pitchFamily="2" charset="2"/>
              <a:buChar char="|"/>
            </a:pPr>
            <a:r>
              <a:rPr lang="ru-RU" sz="2000" b="1" i="1">
                <a:solidFill>
                  <a:srgbClr val="990099"/>
                </a:solidFill>
                <a:latin typeface="Georgia" pitchFamily="18" charset="0"/>
                <a:cs typeface="Times New Roman" pitchFamily="18" charset="0"/>
              </a:rPr>
              <a:t>Воспитывать желание трудиться, учить видеть результаты своего труда. Учить беречь труд других.</a:t>
            </a:r>
          </a:p>
          <a:p>
            <a:pPr marL="342900" indent="-342900" algn="just"/>
            <a:endParaRPr lang="ru-RU" sz="2000" b="1" i="1">
              <a:solidFill>
                <a:srgbClr val="990099"/>
              </a:solidFill>
              <a:latin typeface="Georgia" pitchFamily="18" charset="0"/>
              <a:cs typeface="Times New Roman" pitchFamily="18" charset="0"/>
            </a:endParaRPr>
          </a:p>
          <a:p>
            <a:pPr marL="342900" indent="-342900" algn="just">
              <a:buFont typeface="Wingdings" pitchFamily="2" charset="2"/>
              <a:buChar char="|"/>
            </a:pPr>
            <a:r>
              <a:rPr lang="ru-RU" sz="2000" b="1" i="1">
                <a:solidFill>
                  <a:srgbClr val="990099"/>
                </a:solidFill>
                <a:latin typeface="Georgia" pitchFamily="18" charset="0"/>
                <a:cs typeface="Times New Roman" pitchFamily="18" charset="0"/>
              </a:rPr>
              <a:t>Заинтересовать детей в изготовлении игрушек из природного материала. </a:t>
            </a:r>
          </a:p>
          <a:p>
            <a:pPr marL="342900" indent="-342900" algn="just"/>
            <a:endParaRPr lang="ru-RU" sz="2000" b="1" i="1">
              <a:solidFill>
                <a:srgbClr val="990099"/>
              </a:solidFill>
              <a:latin typeface="Georgia" pitchFamily="18" charset="0"/>
              <a:cs typeface="Times New Roman" pitchFamily="18" charset="0"/>
            </a:endParaRPr>
          </a:p>
          <a:p>
            <a:pPr marL="342900" indent="-342900" algn="just">
              <a:buFont typeface="Wingdings" pitchFamily="2" charset="2"/>
              <a:buChar char="|"/>
            </a:pPr>
            <a:r>
              <a:rPr lang="ru-RU" sz="2000" b="1" i="1">
                <a:solidFill>
                  <a:srgbClr val="990099"/>
                </a:solidFill>
                <a:latin typeface="Georgia" pitchFamily="18" charset="0"/>
                <a:cs typeface="Times New Roman" pitchFamily="18" charset="0"/>
              </a:rPr>
              <a:t>Учить детей собирать листья, цветы, травинки для гербария, раскладывать их для засушки. Обратить внимание на яркость, разнообразие растений.</a:t>
            </a:r>
          </a:p>
          <a:p>
            <a:pPr marL="342900" indent="-342900" algn="just"/>
            <a:endParaRPr lang="ru-RU" sz="2000" b="1" i="1">
              <a:solidFill>
                <a:srgbClr val="990099"/>
              </a:solidFill>
              <a:latin typeface="Georgia" pitchFamily="18" charset="0"/>
              <a:cs typeface="Times New Roman" pitchFamily="18" charset="0"/>
            </a:endParaRPr>
          </a:p>
          <a:p>
            <a:pPr marL="342900" indent="-342900" algn="just">
              <a:buFont typeface="Wingdings" pitchFamily="2" charset="2"/>
              <a:buChar char="|"/>
            </a:pPr>
            <a:r>
              <a:rPr lang="ru-RU" sz="2000" b="1" i="1">
                <a:solidFill>
                  <a:srgbClr val="990099"/>
                </a:solidFill>
                <a:latin typeface="Georgia" pitchFamily="18" charset="0"/>
                <a:cs typeface="Times New Roman" pitchFamily="18" charset="0"/>
              </a:rPr>
              <a:t>Воспитывать любовь к природе.</a:t>
            </a:r>
          </a:p>
        </p:txBody>
      </p:sp>
      <p:pic>
        <p:nvPicPr>
          <p:cNvPr id="4100" name="Picture 2" descr="http://www.offerteok.com/custfile/1090.gif"/>
          <p:cNvPicPr>
            <a:picLocks noChangeAspect="1" noChangeArrowheads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59713" y="5229225"/>
            <a:ext cx="908050" cy="141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 advTm="20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Летние фоны и шаблон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0638"/>
            <a:ext cx="9193213" cy="683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1303338" y="1557338"/>
            <a:ext cx="7777162" cy="3446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 algn="ctr">
              <a:buFont typeface="Wingdings" pitchFamily="2" charset="2"/>
              <a:buChar char="|"/>
            </a:pPr>
            <a:r>
              <a:rPr lang="ru-RU" sz="2000" b="1" i="1">
                <a:solidFill>
                  <a:srgbClr val="990099"/>
                </a:solidFill>
                <a:latin typeface="Georgia" pitchFamily="18" charset="0"/>
                <a:cs typeface="Times New Roman" pitchFamily="18" charset="0"/>
              </a:rPr>
              <a:t>Целевые прогулки в природу.</a:t>
            </a:r>
            <a:endParaRPr lang="ru-RU" sz="2000" b="1" i="1">
              <a:latin typeface="Georgia" pitchFamily="18" charset="0"/>
              <a:cs typeface="Times New Roman" pitchFamily="18" charset="0"/>
            </a:endParaRPr>
          </a:p>
          <a:p>
            <a:pPr marL="342900" indent="-342900" algn="ctr">
              <a:buFont typeface="Wingdings" pitchFamily="2" charset="2"/>
              <a:buChar char="|"/>
            </a:pPr>
            <a:r>
              <a:rPr lang="ru-RU" sz="2000" b="1" i="1">
                <a:solidFill>
                  <a:srgbClr val="990099"/>
                </a:solidFill>
                <a:latin typeface="Georgia" pitchFamily="18" charset="0"/>
                <a:cs typeface="Times New Roman" pitchFamily="18" charset="0"/>
              </a:rPr>
              <a:t>Занятия познавательного характера, направленные на формирование экологически  правильного и безопасного поведения в природе.</a:t>
            </a:r>
            <a:endParaRPr lang="ru-RU" sz="2000" b="1" i="1">
              <a:latin typeface="Georgia" pitchFamily="18" charset="0"/>
              <a:cs typeface="Times New Roman" pitchFamily="18" charset="0"/>
            </a:endParaRPr>
          </a:p>
          <a:p>
            <a:pPr marL="342900" indent="-342900" algn="ctr">
              <a:buFont typeface="Wingdings" pitchFamily="2" charset="2"/>
              <a:buChar char="|"/>
            </a:pPr>
            <a:r>
              <a:rPr lang="ru-RU" sz="2000" b="1" i="1">
                <a:solidFill>
                  <a:srgbClr val="990099"/>
                </a:solidFill>
                <a:latin typeface="Georgia" pitchFamily="18" charset="0"/>
                <a:cs typeface="Times New Roman" pitchFamily="18" charset="0"/>
              </a:rPr>
              <a:t>Труд в природе, направленный на сохранение и улучшение окружающей среды.</a:t>
            </a:r>
            <a:endParaRPr lang="ru-RU" sz="2000" b="1" i="1">
              <a:latin typeface="Georgia" pitchFamily="18" charset="0"/>
              <a:cs typeface="Times New Roman" pitchFamily="18" charset="0"/>
            </a:endParaRPr>
          </a:p>
          <a:p>
            <a:pPr marL="342900" indent="-342900" algn="ctr">
              <a:buFont typeface="Wingdings" pitchFamily="2" charset="2"/>
              <a:buChar char="|"/>
            </a:pPr>
            <a:r>
              <a:rPr lang="ru-RU" sz="2000" b="1" i="1">
                <a:solidFill>
                  <a:srgbClr val="990099"/>
                </a:solidFill>
                <a:latin typeface="Georgia" pitchFamily="18" charset="0"/>
                <a:cs typeface="Times New Roman" pitchFamily="18" charset="0"/>
              </a:rPr>
              <a:t>Дидактические игры и упражнения, игровые обучающие ситуации.</a:t>
            </a:r>
            <a:endParaRPr lang="ru-RU" sz="2000" b="1" i="1">
              <a:latin typeface="Georgia" pitchFamily="18" charset="0"/>
              <a:cs typeface="Times New Roman" pitchFamily="18" charset="0"/>
            </a:endParaRPr>
          </a:p>
          <a:p>
            <a:pPr marL="342900" indent="-342900" algn="ctr">
              <a:buFont typeface="Wingdings" pitchFamily="2" charset="2"/>
              <a:buChar char="|"/>
            </a:pPr>
            <a:r>
              <a:rPr lang="ru-RU" sz="2000" b="1" i="1">
                <a:solidFill>
                  <a:srgbClr val="990099"/>
                </a:solidFill>
                <a:latin typeface="Georgia" pitchFamily="18" charset="0"/>
                <a:cs typeface="Times New Roman" pitchFamily="18" charset="0"/>
              </a:rPr>
              <a:t>Чтение художественной литературы.</a:t>
            </a:r>
            <a:endParaRPr lang="ru-RU" sz="2000" b="1" i="1">
              <a:latin typeface="Georgia" pitchFamily="18" charset="0"/>
              <a:cs typeface="Times New Roman" pitchFamily="18" charset="0"/>
            </a:endParaRPr>
          </a:p>
          <a:p>
            <a:pPr marL="342900" indent="-342900" algn="ctr">
              <a:buFont typeface="Wingdings" pitchFamily="2" charset="2"/>
              <a:buChar char="|"/>
            </a:pPr>
            <a:r>
              <a:rPr lang="ru-RU" sz="2000" b="1" i="1">
                <a:solidFill>
                  <a:srgbClr val="990099"/>
                </a:solidFill>
                <a:latin typeface="Georgia" pitchFamily="18" charset="0"/>
                <a:cs typeface="Times New Roman" pitchFamily="18" charset="0"/>
              </a:rPr>
              <a:t>Элементарное экспериментирование.</a:t>
            </a:r>
            <a:endParaRPr lang="ru-RU" sz="2000" b="1" i="1">
              <a:latin typeface="Georgia" pitchFamily="18" charset="0"/>
              <a:cs typeface="Times New Roman" pitchFamily="18" charset="0"/>
            </a:endParaRPr>
          </a:p>
          <a:p>
            <a:pPr marL="342900" indent="-342900" algn="just"/>
            <a:r>
              <a:rPr lang="ru-RU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ru-RU" sz="1200"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492375" y="549275"/>
            <a:ext cx="5399088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269875" algn="ctr">
              <a:defRPr/>
            </a:pPr>
            <a:r>
              <a:rPr lang="ru-RU" sz="3200" b="1" dirty="0">
                <a:solidFill>
                  <a:srgbClr val="99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  <a:cs typeface="Times New Roman" pitchFamily="18" charset="0"/>
              </a:rPr>
              <a:t>Пути решения задач:</a:t>
            </a:r>
            <a:endParaRPr lang="ru-RU" sz="3200" dirty="0">
              <a:solidFill>
                <a:srgbClr val="990099"/>
              </a:solidFill>
              <a:latin typeface="Georgia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Tm="17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s43.radikal.ru/i101/1305/fa/2015a6aefd6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91440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WordArt 2"/>
          <p:cNvSpPr>
            <a:spLocks noChangeArrowheads="1" noChangeShapeType="1" noTextEdit="1"/>
          </p:cNvSpPr>
          <p:nvPr/>
        </p:nvSpPr>
        <p:spPr bwMode="auto">
          <a:xfrm>
            <a:off x="2627313" y="188913"/>
            <a:ext cx="6151562" cy="4608512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5977"/>
              </a:avLst>
            </a:prstTxWarp>
          </a:bodyPr>
          <a:lstStyle/>
          <a:p>
            <a:pPr algn="ctr"/>
            <a:r>
              <a:rPr lang="ru-RU" sz="20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Georgia"/>
              </a:rPr>
              <a:t>"ЦВЕТОЧНАЯ"</a:t>
            </a:r>
          </a:p>
          <a:p>
            <a:pPr algn="ctr"/>
            <a:r>
              <a:rPr lang="ru-RU" sz="20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Georgia"/>
              </a:rPr>
              <a:t>СТРАНИЧКА</a:t>
            </a:r>
          </a:p>
        </p:txBody>
      </p:sp>
    </p:spTree>
  </p:cSld>
  <p:clrMapOvr>
    <a:masterClrMapping/>
  </p:clrMapOvr>
  <p:transition spd="slow" advTm="5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Летние фоны и шаблон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881" y="0"/>
            <a:ext cx="9144000" cy="6858000"/>
          </a:xfrm>
          <a:prstGeom prst="rect">
            <a:avLst/>
          </a:prstGeom>
          <a:noFill/>
          <a:ln w="9525">
            <a:solidFill>
              <a:srgbClr val="CC99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9" name="TextBox 6"/>
          <p:cNvSpPr txBox="1">
            <a:spLocks noChangeArrowheads="1"/>
          </p:cNvSpPr>
          <p:nvPr/>
        </p:nvSpPr>
        <p:spPr bwMode="auto">
          <a:xfrm>
            <a:off x="3635896" y="404664"/>
            <a:ext cx="5068887" cy="188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ru-RU" sz="2000" b="1" dirty="0">
                <a:solidFill>
                  <a:srgbClr val="990099"/>
                </a:solidFill>
                <a:latin typeface="Georgia" pitchFamily="18" charset="0"/>
              </a:rPr>
              <a:t>КАК ПРЕКРАСНЫ ВСЕ ЦВЕТЫ!</a:t>
            </a:r>
          </a:p>
          <a:p>
            <a:pPr eaLnBrk="1" hangingPunct="1">
              <a:lnSpc>
                <a:spcPct val="150000"/>
              </a:lnSpc>
            </a:pPr>
            <a:r>
              <a:rPr lang="ru-RU" sz="2000" b="1" dirty="0">
                <a:solidFill>
                  <a:srgbClr val="990099"/>
                </a:solidFill>
                <a:latin typeface="Georgia" pitchFamily="18" charset="0"/>
              </a:rPr>
              <a:t>А СО МНОЙ СОГЛАСЕН ТЫ?</a:t>
            </a:r>
          </a:p>
          <a:p>
            <a:pPr eaLnBrk="1" hangingPunct="1">
              <a:lnSpc>
                <a:spcPct val="150000"/>
              </a:lnSpc>
            </a:pPr>
            <a:r>
              <a:rPr lang="ru-RU" sz="2000" b="1" dirty="0">
                <a:solidFill>
                  <a:srgbClr val="990099"/>
                </a:solidFill>
                <a:latin typeface="Georgia" pitchFamily="18" charset="0"/>
              </a:rPr>
              <a:t>ВСЯ ПРИРОДА ДИВНЫМ ЦВЕТОМ</a:t>
            </a:r>
          </a:p>
          <a:p>
            <a:pPr eaLnBrk="1" hangingPunct="1">
              <a:lnSpc>
                <a:spcPct val="150000"/>
              </a:lnSpc>
            </a:pPr>
            <a:r>
              <a:rPr lang="ru-RU" sz="2000" b="1" dirty="0">
                <a:solidFill>
                  <a:srgbClr val="990099"/>
                </a:solidFill>
                <a:latin typeface="Georgia" pitchFamily="18" charset="0"/>
              </a:rPr>
              <a:t>РАСЦВЕЛА. СПАСИБО, ЛЕТО!</a:t>
            </a:r>
          </a:p>
        </p:txBody>
      </p:sp>
      <p:pic>
        <p:nvPicPr>
          <p:cNvPr id="1027" name="Picture 3" descr="G:\с диска F\аттестация\Фото047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1700808"/>
            <a:ext cx="3657600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:\бантики\IMG0690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1" y="2564904"/>
            <a:ext cx="4852862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 advTm="9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Летние фоны и шаблон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Рисунок 11" descr="F:\бантики\GEDC0908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690" y="116632"/>
            <a:ext cx="3324225" cy="3228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Рисунок 12" descr="F:\бантики\GEDC0902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476672"/>
            <a:ext cx="3190875" cy="2752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Рисунок 13" descr="F:\бантики\GEDC0889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3429000"/>
            <a:ext cx="4171950" cy="32446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 advTm="7000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Летние фоны и шаблон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 descr="F:\бантики\GEDC0860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764704"/>
            <a:ext cx="3762375" cy="2905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F:\бантики\GEDC0852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279744"/>
            <a:ext cx="4124325" cy="2686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F:\бантики\GEDC0872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699133"/>
            <a:ext cx="3476625" cy="29995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 advTm="7000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Летние фоны и шаблон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" descr="F:\бантики\GEDC0918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88208"/>
            <a:ext cx="4238625" cy="3190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F:\бантики\GEDC0875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2476" y="353504"/>
            <a:ext cx="4143375" cy="3095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F:\бантики\GEDC0880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6082" y="3645024"/>
            <a:ext cx="4048125" cy="3009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 advTm="10000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1398</TotalTime>
  <Words>353</Words>
  <Application>Microsoft Office PowerPoint</Application>
  <PresentationFormat>Экран (4:3)</PresentationFormat>
  <Paragraphs>68</Paragraphs>
  <Slides>25</Slides>
  <Notes>1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Татьяна</cp:lastModifiedBy>
  <cp:revision>112</cp:revision>
  <dcterms:created xsi:type="dcterms:W3CDTF">2014-08-06T04:23:22Z</dcterms:created>
  <dcterms:modified xsi:type="dcterms:W3CDTF">2015-07-12T19:46:40Z</dcterms:modified>
</cp:coreProperties>
</file>